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9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494" y="102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mehi.masstech.org/Icon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hi.masstech.org/Icon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masshiway.net/Resources/HIE_Spotlight_Stories/Cape_Cod_Healthca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 bwMode="auto">
          <a:xfrm>
            <a:off x="381000" y="1663503"/>
            <a:ext cx="8382000" cy="3929262"/>
          </a:xfrm>
          <a:prstGeom prst="rect">
            <a:avLst/>
          </a:prstGeom>
          <a:solidFill>
            <a:srgbClr val="ECEEEC"/>
          </a:solidFill>
          <a:ln w="12700" cap="flat" cmpd="sng" algn="ctr">
            <a:solidFill>
              <a:schemeClr val="accent2">
                <a:alpha val="3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9" name="Picture 28" descr="use-case-arrow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2416366"/>
            <a:ext cx="4059936" cy="2496312"/>
          </a:xfrm>
          <a:prstGeom prst="rect">
            <a:avLst/>
          </a:prstGeom>
        </p:spPr>
      </p:pic>
      <p:sp>
        <p:nvSpPr>
          <p:cNvPr id="18" name="Folded Corner 17"/>
          <p:cNvSpPr/>
          <p:nvPr/>
        </p:nvSpPr>
        <p:spPr>
          <a:xfrm>
            <a:off x="4029053" y="2106612"/>
            <a:ext cx="107462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dirty="0" smtClean="0">
                <a:solidFill>
                  <a:srgbClr val="012653"/>
                </a:solidFill>
                <a:cs typeface="Arial"/>
              </a:rPr>
              <a:t>CCHC sends CCDs via the Mass </a:t>
            </a:r>
            <a:r>
              <a:rPr lang="en-US" sz="1000" dirty="0" err="1" smtClean="0">
                <a:solidFill>
                  <a:srgbClr val="012653"/>
                </a:solidFill>
                <a:cs typeface="Arial"/>
              </a:rPr>
              <a:t>HIway</a:t>
            </a:r>
            <a:r>
              <a:rPr lang="en-US" sz="1000" dirty="0" smtClean="0">
                <a:solidFill>
                  <a:srgbClr val="012653"/>
                </a:solidFill>
                <a:cs typeface="Arial"/>
              </a:rPr>
              <a:t> to partner organization</a:t>
            </a:r>
            <a:endParaRPr lang="en-US" sz="1000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25" name="Folded Corner 24"/>
          <p:cNvSpPr/>
          <p:nvPr/>
        </p:nvSpPr>
        <p:spPr>
          <a:xfrm>
            <a:off x="4029053" y="4237037"/>
            <a:ext cx="107462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950" dirty="0" smtClean="0">
                <a:solidFill>
                  <a:srgbClr val="012653"/>
                </a:solidFill>
                <a:cs typeface="Arial"/>
              </a:rPr>
              <a:t>Partner organization sends return documents via the Mass </a:t>
            </a:r>
            <a:r>
              <a:rPr lang="en-US" sz="950" dirty="0" err="1" smtClean="0">
                <a:solidFill>
                  <a:srgbClr val="012653"/>
                </a:solidFill>
                <a:cs typeface="Arial"/>
              </a:rPr>
              <a:t>HIway</a:t>
            </a:r>
            <a:r>
              <a:rPr lang="en-US" sz="950" dirty="0" smtClean="0">
                <a:solidFill>
                  <a:srgbClr val="012653"/>
                </a:solidFill>
                <a:cs typeface="Arial"/>
              </a:rPr>
              <a:t> to CCHC</a:t>
            </a:r>
            <a:endParaRPr lang="en-US" sz="950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27" name="Oval 21"/>
          <p:cNvSpPr>
            <a:spLocks noChangeArrowheads="1"/>
          </p:cNvSpPr>
          <p:nvPr/>
        </p:nvSpPr>
        <p:spPr bwMode="auto">
          <a:xfrm>
            <a:off x="6324600" y="260604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685800" y="260604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977770" y="3998646"/>
            <a:ext cx="15129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CAPE COD HEALTHCARE</a:t>
            </a:r>
            <a:endParaRPr lang="en-US" sz="1100" b="1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27891" y="4024945"/>
            <a:ext cx="17372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PARTNER ORGANIZATION</a:t>
            </a:r>
            <a:endParaRPr lang="en-US" sz="1100" b="1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1177290" y="5798820"/>
            <a:ext cx="758571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lIns="182880" rIns="182880" anchor="ctr"/>
          <a:lstStyle/>
          <a:p>
            <a:r>
              <a:rPr lang="en-US" sz="1200" dirty="0"/>
              <a:t>Improve patient </a:t>
            </a:r>
            <a:r>
              <a:rPr lang="en-US" sz="1200" dirty="0" smtClean="0"/>
              <a:t>care by </a:t>
            </a:r>
            <a:r>
              <a:rPr lang="en-US" sz="1200" dirty="0"/>
              <a:t>enhancing exchange of </a:t>
            </a:r>
            <a:r>
              <a:rPr lang="en-US" sz="1200" dirty="0" smtClean="0"/>
              <a:t>patient information </a:t>
            </a:r>
            <a:r>
              <a:rPr lang="en-US" sz="1200" dirty="0"/>
              <a:t>between partner </a:t>
            </a:r>
            <a:r>
              <a:rPr lang="en-US" sz="1200" dirty="0" smtClean="0"/>
              <a:t>organizations.</a:t>
            </a:r>
            <a:endParaRPr lang="en-US" sz="1200" dirty="0"/>
          </a:p>
        </p:txBody>
      </p:sp>
      <p:sp>
        <p:nvSpPr>
          <p:cNvPr id="45" name="Rectangle 17"/>
          <p:cNvSpPr>
            <a:spLocks noChangeArrowheads="1"/>
          </p:cNvSpPr>
          <p:nvPr/>
        </p:nvSpPr>
        <p:spPr bwMode="auto">
          <a:xfrm>
            <a:off x="381000" y="5798820"/>
            <a:ext cx="68580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18"/>
          <p:cNvSpPr>
            <a:spLocks noChangeArrowheads="1"/>
          </p:cNvSpPr>
          <p:nvPr/>
        </p:nvSpPr>
        <p:spPr bwMode="auto">
          <a:xfrm>
            <a:off x="398463" y="6011545"/>
            <a:ext cx="668337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00">
                <a:solidFill>
                  <a:srgbClr val="F37E2D"/>
                </a:solidFill>
              </a:rPr>
              <a:t>GOAL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54" name="TextBox 53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37E2D"/>
                </a:solidFill>
              </a:rPr>
              <a:t>REFERRAL AND DOCUMENT EXCHANGE </a:t>
            </a:r>
            <a:br>
              <a:rPr lang="en-US" b="1" dirty="0" smtClean="0">
                <a:solidFill>
                  <a:srgbClr val="F37E2D"/>
                </a:solidFill>
              </a:rPr>
            </a:br>
            <a:r>
              <a:rPr lang="en-US" b="1" dirty="0" smtClean="0">
                <a:solidFill>
                  <a:srgbClr val="F37E2D"/>
                </a:solidFill>
              </a:rPr>
              <a:t>BETWEEN PARTNERING HEALTHCARE ORGANIZATIONS</a:t>
            </a:r>
            <a:endParaRPr lang="en-US" sz="1600" dirty="0"/>
          </a:p>
        </p:txBody>
      </p:sp>
      <p:sp>
        <p:nvSpPr>
          <p:cNvPr id="56" name="TextBox 55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2926081" y="0"/>
            <a:ext cx="3398519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CLOSED LOOP REFERRALS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497" y="3053684"/>
            <a:ext cx="1225402" cy="94496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847" y="3016431"/>
            <a:ext cx="951179" cy="94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90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219700" y="1743805"/>
            <a:ext cx="3432810" cy="4606907"/>
            <a:chOff x="5334000" y="1879600"/>
            <a:chExt cx="3181350" cy="4606907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349875" y="2331523"/>
              <a:ext cx="3165475" cy="4154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000" dirty="0" smtClean="0"/>
                <a:t>CCHC connected to </a:t>
              </a:r>
              <a:r>
                <a:rPr lang="en-US" sz="1000" dirty="0"/>
                <a:t>the Mass </a:t>
              </a:r>
              <a:r>
                <a:rPr lang="en-US" sz="1000" dirty="0" err="1"/>
                <a:t>HIway</a:t>
              </a:r>
              <a:r>
                <a:rPr lang="en-US" sz="1000" dirty="0"/>
                <a:t> </a:t>
              </a:r>
              <a:r>
                <a:rPr lang="en-US" sz="1000" dirty="0" smtClean="0"/>
                <a:t>to </a:t>
              </a:r>
              <a:r>
                <a:rPr lang="en-US" sz="1000" dirty="0"/>
                <a:t>develop new Health Information Exchange (HIE) workflows to manage and track the sending of clinical information to outside care providers electronically whenever a patient is </a:t>
              </a:r>
              <a:r>
                <a:rPr lang="en-US" sz="1000" dirty="0" smtClean="0"/>
                <a:t>discharged. The </a:t>
              </a:r>
              <a:r>
                <a:rPr lang="en-US" sz="1000" dirty="0"/>
                <a:t>project required establishing electronic HIE connectivity, resolving bottlenecks and barriers surrounding </a:t>
              </a:r>
              <a:r>
                <a:rPr lang="en-US" sz="1000" dirty="0" smtClean="0"/>
                <a:t>Direct Messaging</a:t>
              </a:r>
              <a:r>
                <a:rPr lang="en-US" sz="1000" dirty="0"/>
                <a:t>, and finalizing clinical documentation standards for all future information exchanges.</a:t>
              </a:r>
            </a:p>
            <a:p>
              <a:endParaRPr lang="en-US" sz="1000" dirty="0" smtClean="0"/>
            </a:p>
            <a:p>
              <a:r>
                <a:rPr lang="en-US" sz="1000" dirty="0" smtClean="0"/>
                <a:t>CCHC </a:t>
              </a:r>
              <a:r>
                <a:rPr lang="en-US" sz="1000" dirty="0"/>
                <a:t>worked with multiple partner organizations separated into two </a:t>
              </a:r>
              <a:r>
                <a:rPr lang="en-US" sz="1000" dirty="0" smtClean="0"/>
                <a:t>groups: organizations </a:t>
              </a:r>
              <a:r>
                <a:rPr lang="en-US" sz="1000" dirty="0"/>
                <a:t>with </a:t>
              </a:r>
              <a:r>
                <a:rPr lang="en-US" sz="1000" dirty="0" smtClean="0"/>
                <a:t>an active Mass </a:t>
              </a:r>
              <a:r>
                <a:rPr lang="en-US" sz="1000" dirty="0" err="1"/>
                <a:t>HIway</a:t>
              </a:r>
              <a:r>
                <a:rPr lang="en-US" sz="1000" dirty="0"/>
                <a:t> </a:t>
              </a:r>
              <a:r>
                <a:rPr lang="en-US" sz="1000" dirty="0" smtClean="0"/>
                <a:t>connection or other HIE technology were </a:t>
              </a:r>
              <a:r>
                <a:rPr lang="en-US" sz="1000" dirty="0"/>
                <a:t>included in the first wave, while organizations that required more time to prepare for </a:t>
              </a:r>
              <a:r>
                <a:rPr lang="en-US" sz="1000" dirty="0" smtClean="0"/>
                <a:t>the HIE </a:t>
              </a:r>
              <a:r>
                <a:rPr lang="en-US" sz="1000" dirty="0"/>
                <a:t>implementation were handled in a second wave</a:t>
              </a:r>
              <a:r>
                <a:rPr lang="en-US" sz="1000" dirty="0" smtClean="0"/>
                <a:t>.</a:t>
              </a:r>
              <a:endParaRPr lang="en-US" sz="1000" dirty="0"/>
            </a:p>
            <a:p>
              <a:endParaRPr lang="en-US" sz="1000" dirty="0"/>
            </a:p>
            <a:p>
              <a:r>
                <a:rPr lang="en-US" sz="1000" dirty="0"/>
                <a:t>CCHC developed care coordination prototypes and reviewed and updated process </a:t>
              </a:r>
              <a:r>
                <a:rPr lang="en-US" sz="1000" dirty="0" smtClean="0"/>
                <a:t>improvements </a:t>
              </a:r>
              <a:r>
                <a:rPr lang="en-US" sz="1000" dirty="0"/>
                <a:t>with an aim to </a:t>
              </a:r>
              <a:r>
                <a:rPr lang="en-US" sz="1000" dirty="0" smtClean="0"/>
                <a:t>enhance the performance </a:t>
              </a:r>
              <a:r>
                <a:rPr lang="en-US" sz="1000" dirty="0"/>
                <a:t>and identify breakdowns in the process</a:t>
              </a:r>
              <a:r>
                <a:rPr lang="en-US" sz="1000" dirty="0" smtClean="0"/>
                <a:t>. </a:t>
              </a:r>
              <a:r>
                <a:rPr lang="en-US" sz="1000" dirty="0"/>
                <a:t>Because the information is </a:t>
              </a:r>
              <a:r>
                <a:rPr lang="en-US" sz="1000" dirty="0" smtClean="0"/>
                <a:t>coming </a:t>
              </a:r>
              <a:r>
                <a:rPr lang="en-US" sz="1000" dirty="0"/>
                <a:t>in from different data sources, CCHC needed to develop a custom report system to measure how well the workflows </a:t>
              </a:r>
              <a:r>
                <a:rPr lang="en-US" sz="1000" dirty="0" smtClean="0"/>
                <a:t>were </a:t>
              </a:r>
              <a:r>
                <a:rPr lang="en-US" sz="1000" dirty="0"/>
                <a:t>being integrated. The new reporting capability is a valuable addition to the system, as CCHC can now determine </a:t>
              </a:r>
              <a:r>
                <a:rPr lang="en-US" sz="1000" dirty="0" smtClean="0"/>
                <a:t>which </a:t>
              </a:r>
              <a:r>
                <a:rPr lang="en-US" sz="1000" dirty="0"/>
                <a:t>referrals didn’t </a:t>
              </a:r>
              <a:r>
                <a:rPr lang="en-US" sz="1000"/>
                <a:t>have </a:t>
              </a:r>
              <a:r>
                <a:rPr lang="en-US" sz="1000" smtClean="0"/>
                <a:t>CCDs </a:t>
              </a:r>
              <a:r>
                <a:rPr lang="en-US" sz="1000" dirty="0"/>
                <a:t>sent electronically </a:t>
              </a:r>
              <a:r>
                <a:rPr lang="en-US" sz="1000" dirty="0" smtClean="0"/>
                <a:t>after </a:t>
              </a:r>
              <a:r>
                <a:rPr lang="en-US" sz="1000" dirty="0"/>
                <a:t>patients were </a:t>
              </a:r>
              <a:r>
                <a:rPr lang="en-US" sz="1000" dirty="0" smtClean="0"/>
                <a:t/>
              </a:r>
              <a:br>
                <a:rPr lang="en-US" sz="1000" dirty="0" smtClean="0"/>
              </a:br>
              <a:r>
                <a:rPr lang="en-US" sz="1000" dirty="0" smtClean="0"/>
                <a:t>discharged</a:t>
              </a:r>
              <a:r>
                <a:rPr lang="en-US" sz="1000" dirty="0"/>
                <a:t>, </a:t>
              </a:r>
              <a:r>
                <a:rPr lang="en-US" sz="1000" dirty="0" smtClean="0"/>
                <a:t>enabling </a:t>
              </a:r>
              <a:r>
                <a:rPr lang="en-US" sz="1000" smtClean="0"/>
                <a:t>them to troubleshoot </a:t>
              </a:r>
              <a:br>
                <a:rPr lang="en-US" sz="1000" smtClean="0"/>
              </a:br>
              <a:r>
                <a:rPr lang="en-US" sz="1000" smtClean="0"/>
                <a:t>transmission failures </a:t>
              </a:r>
              <a:r>
                <a:rPr lang="en-US" sz="1000" dirty="0"/>
                <a:t>as </a:t>
              </a:r>
              <a:r>
                <a:rPr lang="en-US" sz="1000" dirty="0" smtClean="0"/>
                <a:t>necessary</a:t>
              </a:r>
              <a:r>
                <a:rPr lang="en-US" sz="1000" dirty="0"/>
                <a:t>.</a:t>
              </a:r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334000" y="1879600"/>
              <a:ext cx="76835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876800" y="1905000"/>
            <a:ext cx="0" cy="426720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62000" y="4002040"/>
            <a:ext cx="3897630" cy="795754"/>
            <a:chOff x="762000" y="4038600"/>
            <a:chExt cx="3897630" cy="795754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Cape Cod Healthcare (CCHC)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Partner organizations</a:t>
              </a:r>
              <a:endParaRPr lang="en-US" sz="11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2000" y="2708910"/>
            <a:ext cx="3897630" cy="1125255"/>
            <a:chOff x="762000" y="2971800"/>
            <a:chExt cx="3897630" cy="1125255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66445" y="3419947"/>
              <a:ext cx="3893185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Improve patient care by enhancing exchange of patient information between CCHC and their partner organizations. Reduce delays in patient care due to manual document exchange.</a:t>
              </a:r>
              <a:endParaRPr lang="en-US" sz="1100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2000" y="5085365"/>
            <a:ext cx="3897630" cy="806212"/>
            <a:chOff x="762000" y="5402580"/>
            <a:chExt cx="3897630" cy="806212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 smtClean="0"/>
                <a:t>Continuity of Care Documents (CCDs)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 smtClean="0"/>
                <a:t>Discharge Summaries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62000" y="1905000"/>
            <a:ext cx="3897630" cy="626477"/>
            <a:chOff x="762000" y="1905000"/>
            <a:chExt cx="3897630" cy="62647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Cape Cod Healthcare (CCHC)</a:t>
              </a:r>
              <a:endParaRPr 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37E2D"/>
                </a:solidFill>
              </a:rPr>
              <a:t>REFERRAL AND DOCUMENT EXCHANGE </a:t>
            </a:r>
            <a:br>
              <a:rPr lang="en-US" b="1" dirty="0" smtClean="0">
                <a:solidFill>
                  <a:srgbClr val="F37E2D"/>
                </a:solidFill>
              </a:rPr>
            </a:br>
            <a:r>
              <a:rPr lang="en-US" b="1" dirty="0" smtClean="0">
                <a:solidFill>
                  <a:srgbClr val="F37E2D"/>
                </a:solidFill>
              </a:rPr>
              <a:t>BETWEEN </a:t>
            </a:r>
            <a:r>
              <a:rPr lang="en-US" b="1" dirty="0">
                <a:solidFill>
                  <a:srgbClr val="F37E2D"/>
                </a:solidFill>
              </a:rPr>
              <a:t>PARTNERING HEALTHCARE ORGANIZATIONS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3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3" name="Oval 22">
            <a:hlinkClick r:id="rId4"/>
          </p:cNvPr>
          <p:cNvSpPr/>
          <p:nvPr/>
        </p:nvSpPr>
        <p:spPr bwMode="auto">
          <a:xfrm>
            <a:off x="8099932" y="5828127"/>
            <a:ext cx="974870" cy="974870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>
            <a:hlinkClick r:id="rId4"/>
          </p:cNvPr>
          <p:cNvSpPr txBox="1"/>
          <p:nvPr/>
        </p:nvSpPr>
        <p:spPr>
          <a:xfrm>
            <a:off x="8099932" y="6004250"/>
            <a:ext cx="974870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142456"/>
                </a:solidFill>
              </a:rPr>
              <a:t>READ </a:t>
            </a:r>
          </a:p>
          <a:p>
            <a:pPr algn="ctr"/>
            <a:r>
              <a:rPr lang="en-US" sz="1100" b="1" dirty="0" smtClean="0">
                <a:solidFill>
                  <a:srgbClr val="142456"/>
                </a:solidFill>
              </a:rPr>
              <a:t>THE FULL STORY</a:t>
            </a:r>
            <a:endParaRPr lang="en-US" sz="1100" b="1" dirty="0">
              <a:solidFill>
                <a:srgbClr val="142456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26081" y="0"/>
            <a:ext cx="3398519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CLOSED LOOP REFERRALS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3443</TotalTime>
  <Words>326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156</cp:revision>
  <dcterms:created xsi:type="dcterms:W3CDTF">2015-12-02T16:31:52Z</dcterms:created>
  <dcterms:modified xsi:type="dcterms:W3CDTF">2021-03-23T18:51:38Z</dcterms:modified>
</cp:coreProperties>
</file>