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1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1652">
          <p15:clr>
            <a:srgbClr val="A4A3A4"/>
          </p15:clr>
        </p15:guide>
        <p15:guide id="3" orient="horz" pos="3913">
          <p15:clr>
            <a:srgbClr val="A4A3A4"/>
          </p15:clr>
        </p15:guide>
        <p15:guide id="4" orient="horz" pos="3510">
          <p15:clr>
            <a:srgbClr val="A4A3A4"/>
          </p15:clr>
        </p15:guide>
        <p15:guide id="5" orient="horz" pos="2473">
          <p15:clr>
            <a:srgbClr val="A4A3A4"/>
          </p15:clr>
        </p15:guide>
        <p15:guide id="6" orient="horz" pos="2153">
          <p15:clr>
            <a:srgbClr val="A4A3A4"/>
          </p15:clr>
        </p15:guide>
        <p15:guide id="7" orient="horz" pos="969">
          <p15:clr>
            <a:srgbClr val="A4A3A4"/>
          </p15:clr>
        </p15:guide>
        <p15:guide id="8" orient="horz" pos="707">
          <p15:clr>
            <a:srgbClr val="A4A3A4"/>
          </p15:clr>
        </p15:guide>
        <p15:guide id="9" orient="horz" pos="1756">
          <p15:clr>
            <a:srgbClr val="A4A3A4"/>
          </p15:clr>
        </p15:guide>
        <p15:guide id="10" orient="horz" pos="1609">
          <p15:clr>
            <a:srgbClr val="A4A3A4"/>
          </p15:clr>
        </p15:guide>
        <p15:guide id="11" orient="horz" pos="3369">
          <p15:clr>
            <a:srgbClr val="A4A3A4"/>
          </p15:clr>
        </p15:guide>
        <p15:guide id="12" pos="3955">
          <p15:clr>
            <a:srgbClr val="A4A3A4"/>
          </p15:clr>
        </p15:guide>
        <p15:guide id="13" pos="2881">
          <p15:clr>
            <a:srgbClr val="A4A3A4"/>
          </p15:clr>
        </p15:guide>
        <p15:guide id="14" pos="3597">
          <p15:clr>
            <a:srgbClr val="A4A3A4"/>
          </p15:clr>
        </p15:guide>
        <p15:guide id="15" pos="5408">
          <p15:clr>
            <a:srgbClr val="A4A3A4"/>
          </p15:clr>
        </p15:guide>
        <p15:guide id="16" pos="436">
          <p15:clr>
            <a:srgbClr val="A4A3A4"/>
          </p15:clr>
        </p15:guide>
        <p15:guide id="17" pos="1876">
          <p15:clr>
            <a:srgbClr val="A4A3A4"/>
          </p15:clr>
        </p15:guide>
        <p15:guide id="18" pos="21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ABC"/>
    <a:srgbClr val="ECEEEC"/>
    <a:srgbClr val="C6C6C6"/>
    <a:srgbClr val="012653"/>
    <a:srgbClr val="F8F8F8"/>
    <a:srgbClr val="F0F0F0"/>
    <a:srgbClr val="EBEBEB"/>
    <a:srgbClr val="FAFAFA"/>
    <a:srgbClr val="E6E6E6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48"/>
        <p:guide pos="1652"/>
        <p:guide orient="horz" pos="3913"/>
        <p:guide orient="horz" pos="3510"/>
        <p:guide orient="horz" pos="2473"/>
        <p:guide orient="horz" pos="2153"/>
        <p:guide orient="horz" pos="969"/>
        <p:guide orient="horz" pos="707"/>
        <p:guide orient="horz" pos="1756"/>
        <p:guide orient="horz" pos="1609"/>
        <p:guide orient="horz" pos="3369"/>
        <p:guide pos="3955"/>
        <p:guide pos="2881"/>
        <p:guide pos="3597"/>
        <p:guide pos="5408"/>
        <p:guide pos="436"/>
        <p:guide pos="1876"/>
        <p:guide pos="21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2EBC-AEFF-1147-80FC-EBB4256C6EC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6B95-1B73-9443-90A7-5CD59A19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851" y="2423161"/>
            <a:ext cx="7819949" cy="822959"/>
          </a:xfrm>
          <a:prstGeom prst="rect">
            <a:avLst/>
          </a:prstGeom>
        </p:spPr>
        <p:txBody>
          <a:bodyPr lIns="91415" tIns="45707" rIns="91415" bIns="45707"/>
          <a:lstStyle>
            <a:lvl1pPr algn="r"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09325"/>
            <a:ext cx="3008314" cy="1162050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1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09323"/>
            <a:ext cx="5111750" cy="5287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28523"/>
            <a:ext cx="3008314" cy="4068763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59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1066800"/>
            <a:ext cx="5486400" cy="3660775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3200"/>
            </a:lvl1pPr>
            <a:lvl2pPr marL="457072" indent="0">
              <a:buNone/>
              <a:defRPr sz="2800"/>
            </a:lvl2pPr>
            <a:lvl3pPr marL="914144" indent="0">
              <a:buNone/>
              <a:defRPr sz="2400"/>
            </a:lvl3pPr>
            <a:lvl4pPr marL="1371216" indent="0">
              <a:buNone/>
              <a:defRPr sz="2000"/>
            </a:lvl4pPr>
            <a:lvl5pPr marL="1828288" indent="0">
              <a:buNone/>
              <a:defRPr sz="2000"/>
            </a:lvl5pPr>
            <a:lvl6pPr marL="2285360" indent="0">
              <a:buNone/>
              <a:defRPr sz="2000"/>
            </a:lvl6pPr>
            <a:lvl7pPr marL="2742432" indent="0">
              <a:buNone/>
              <a:defRPr sz="2000"/>
            </a:lvl7pPr>
            <a:lvl8pPr marL="3199504" indent="0">
              <a:buNone/>
              <a:defRPr sz="2000"/>
            </a:lvl8pPr>
            <a:lvl9pPr marL="3656576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49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133600"/>
            <a:ext cx="8229601" cy="39925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92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00" y="6383020"/>
            <a:ext cx="5105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166019"/>
            <a:ext cx="8229601" cy="4525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spcBef>
                <a:spcPts val="1200"/>
              </a:spcBef>
              <a:buClr>
                <a:srgbClr val="F5812A"/>
              </a:buClr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5102"/>
            <a:ext cx="8229601" cy="6350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1" cy="6477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577"/>
            <a:ext cx="4040188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6300"/>
            <a:ext cx="4040188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25577"/>
            <a:ext cx="4041774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46300"/>
            <a:ext cx="4041774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  <a:prstGeom prst="rect">
            <a:avLst/>
          </a:prstGeom>
        </p:spPr>
        <p:txBody>
          <a:bodyPr lIns="91415" tIns="45707" rIns="91415" bIns="45707" anchor="t"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072" indent="0">
              <a:buNone/>
              <a:defRPr sz="1800"/>
            </a:lvl2pPr>
            <a:lvl3pPr marL="914144" indent="0">
              <a:buNone/>
              <a:defRPr sz="1600"/>
            </a:lvl3pPr>
            <a:lvl4pPr marL="1371216" indent="0">
              <a:buNone/>
              <a:defRPr sz="1400"/>
            </a:lvl4pPr>
            <a:lvl5pPr marL="1828288" indent="0">
              <a:buNone/>
              <a:defRPr sz="1400"/>
            </a:lvl5pPr>
            <a:lvl6pPr marL="2285360" indent="0">
              <a:buNone/>
              <a:defRPr sz="1400"/>
            </a:lvl6pPr>
            <a:lvl7pPr marL="2742432" indent="0">
              <a:buNone/>
              <a:defRPr sz="1400"/>
            </a:lvl7pPr>
            <a:lvl8pPr marL="3199504" indent="0">
              <a:buNone/>
              <a:defRPr sz="1400"/>
            </a:lvl8pPr>
            <a:lvl9pPr marL="365657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7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4592"/>
            <a:ext cx="8229600" cy="636422"/>
          </a:xfrm>
          <a:prstGeom prst="rect">
            <a:avLst/>
          </a:prstGeom>
        </p:spPr>
        <p:txBody>
          <a:bodyPr vert="horz" lIns="109728" tIns="54864" rIns="109728" bIns="54864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title-no-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6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89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73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07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4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1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04" indent="-342804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742" indent="-28567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2680" indent="-22853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9752" indent="-228536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6824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3896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68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40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12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8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ehi.masstech.org/Icons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hi.masstech.org/Icon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0" y="87239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ADD TITLE / PURPOSE OF THE USE CASE</a:t>
            </a:r>
            <a:endParaRPr lang="en-US" sz="1600" dirty="0"/>
          </a:p>
        </p:txBody>
      </p:sp>
      <p:sp>
        <p:nvSpPr>
          <p:cNvPr id="76" name="Oval 75"/>
          <p:cNvSpPr>
            <a:spLocks/>
          </p:cNvSpPr>
          <p:nvPr/>
        </p:nvSpPr>
        <p:spPr>
          <a:xfrm>
            <a:off x="1816456" y="1572676"/>
            <a:ext cx="5503169" cy="3935656"/>
          </a:xfrm>
          <a:prstGeom prst="ellipse">
            <a:avLst/>
          </a:prstGeom>
          <a:solidFill>
            <a:srgbClr val="F0F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>
            <a:cxnSpLocks/>
            <a:stCxn id="76" idx="3"/>
            <a:endCxn id="76" idx="7"/>
          </p:cNvCxnSpPr>
          <p:nvPr/>
        </p:nvCxnSpPr>
        <p:spPr>
          <a:xfrm flipV="1">
            <a:off x="2622376" y="2149039"/>
            <a:ext cx="3891329" cy="2754240"/>
          </a:xfrm>
          <a:prstGeom prst="line">
            <a:avLst/>
          </a:prstGeom>
          <a:ln w="12700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cxnSpLocks/>
            <a:stCxn id="76" idx="1"/>
            <a:endCxn id="76" idx="5"/>
          </p:cNvCxnSpPr>
          <p:nvPr/>
        </p:nvCxnSpPr>
        <p:spPr>
          <a:xfrm>
            <a:off x="2622376" y="2149039"/>
            <a:ext cx="3891329" cy="2754240"/>
          </a:xfrm>
          <a:prstGeom prst="line">
            <a:avLst/>
          </a:prstGeom>
          <a:ln w="12700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/>
          </p:cNvSpPr>
          <p:nvPr/>
        </p:nvSpPr>
        <p:spPr>
          <a:xfrm>
            <a:off x="3203752" y="2537862"/>
            <a:ext cx="2708856" cy="193727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1968650" y="3744524"/>
            <a:ext cx="1283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12653"/>
                </a:solidFill>
                <a:cs typeface="Arial"/>
              </a:rPr>
              <a:t>Add I</a:t>
            </a:r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con </a:t>
            </a:r>
            <a:r>
              <a:rPr lang="en-US" sz="1100" b="1" dirty="0">
                <a:solidFill>
                  <a:srgbClr val="012653"/>
                </a:solidFill>
                <a:cs typeface="Arial"/>
              </a:rPr>
              <a:t>D</a:t>
            </a:r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escription </a:t>
            </a:r>
            <a:endParaRPr lang="en-US" sz="1100" b="1" dirty="0">
              <a:solidFill>
                <a:srgbClr val="012653"/>
              </a:solidFill>
              <a:latin typeface="Arial"/>
              <a:cs typeface="Arial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465543" y="1987363"/>
            <a:ext cx="1741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Add Icon Description</a:t>
            </a:r>
            <a:endParaRPr lang="en-US" sz="11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461280" y="4787550"/>
            <a:ext cx="1719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012653"/>
                </a:solidFill>
                <a:cs typeface="Arial"/>
              </a:rPr>
              <a:t>Add </a:t>
            </a:r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Icon </a:t>
            </a:r>
            <a:r>
              <a:rPr lang="en-US" sz="1100" b="1" dirty="0">
                <a:solidFill>
                  <a:srgbClr val="012653"/>
                </a:solidFill>
                <a:cs typeface="Arial"/>
              </a:rPr>
              <a:t>Description</a:t>
            </a:r>
            <a:endParaRPr lang="en-US" sz="1100" b="1" dirty="0" smtClean="0">
              <a:solidFill>
                <a:srgbClr val="012653"/>
              </a:solidFill>
              <a:latin typeface="Arial"/>
              <a:cs typeface="Arial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912609" y="3747782"/>
            <a:ext cx="12548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12653"/>
                </a:solidFill>
                <a:cs typeface="Arial"/>
              </a:rPr>
              <a:t>Add Icon Description</a:t>
            </a:r>
            <a:endParaRPr lang="en-US" sz="1100" b="1" dirty="0">
              <a:solidFill>
                <a:srgbClr val="012653"/>
              </a:solidFill>
              <a:latin typeface="Arial"/>
              <a:cs typeface="Arial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224280" y="5675356"/>
            <a:ext cx="6736907" cy="750200"/>
            <a:chOff x="1295400" y="5675356"/>
            <a:chExt cx="6736907" cy="750200"/>
          </a:xfrm>
        </p:grpSpPr>
        <p:sp>
          <p:nvSpPr>
            <p:cNvPr id="28" name="Rectangle 17"/>
            <p:cNvSpPr>
              <a:spLocks noChangeArrowheads="1"/>
            </p:cNvSpPr>
            <p:nvPr/>
          </p:nvSpPr>
          <p:spPr bwMode="auto">
            <a:xfrm>
              <a:off x="1295400" y="5680897"/>
              <a:ext cx="779780" cy="744659"/>
            </a:xfrm>
            <a:prstGeom prst="rect">
              <a:avLst/>
            </a:prstGeom>
            <a:noFill/>
            <a:ln w="9525">
              <a:solidFill>
                <a:srgbClr val="F37E2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18"/>
            <p:cNvSpPr>
              <a:spLocks noChangeArrowheads="1"/>
            </p:cNvSpPr>
            <p:nvPr/>
          </p:nvSpPr>
          <p:spPr bwMode="auto">
            <a:xfrm>
              <a:off x="1295401" y="5884068"/>
              <a:ext cx="779780" cy="290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1300" dirty="0" smtClean="0">
                  <a:solidFill>
                    <a:srgbClr val="F37E2D"/>
                  </a:solidFill>
                </a:rPr>
                <a:t>GOALS</a:t>
              </a:r>
              <a:endParaRPr lang="en-US" sz="1300" dirty="0">
                <a:solidFill>
                  <a:srgbClr val="F37E2D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41341" y="5684892"/>
              <a:ext cx="1097280" cy="74066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lang="en-US" sz="900" b="1" dirty="0" smtClean="0">
                  <a:solidFill>
                    <a:srgbClr val="012653"/>
                  </a:solidFill>
                  <a:latin typeface="Arial"/>
                  <a:cs typeface="Arial"/>
                </a:rPr>
                <a:t>Describe Goal</a:t>
              </a:r>
              <a:endParaRPr lang="en-US" sz="900" b="1" dirty="0">
                <a:solidFill>
                  <a:srgbClr val="012653"/>
                </a:solidFill>
                <a:latin typeface="Arial"/>
                <a:cs typeface="Arial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289605" y="5680897"/>
              <a:ext cx="1269645" cy="74066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lang="en-US" sz="900" b="1" dirty="0">
                  <a:solidFill>
                    <a:srgbClr val="012653"/>
                  </a:solidFill>
                  <a:cs typeface="Arial"/>
                </a:rPr>
                <a:t>Describe Goal</a:t>
              </a:r>
              <a:endParaRPr lang="en-US" sz="900" b="1" dirty="0">
                <a:solidFill>
                  <a:srgbClr val="012653"/>
                </a:solidFill>
                <a:latin typeface="Arial"/>
                <a:cs typeface="Arial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630371" y="5678032"/>
              <a:ext cx="1097280" cy="74066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lang="en-US" sz="900" b="1" dirty="0">
                  <a:solidFill>
                    <a:srgbClr val="012653"/>
                  </a:solidFill>
                  <a:cs typeface="Arial"/>
                </a:rPr>
                <a:t>Describe Goal</a:t>
              </a:r>
              <a:endParaRPr lang="en-US" sz="900" b="1" dirty="0">
                <a:solidFill>
                  <a:srgbClr val="012653"/>
                </a:solidFill>
                <a:latin typeface="Arial"/>
                <a:cs typeface="Arial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82969" y="5675356"/>
              <a:ext cx="1097280" cy="74066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lang="en-US" sz="900" b="1" dirty="0">
                  <a:solidFill>
                    <a:srgbClr val="012653"/>
                  </a:solidFill>
                  <a:cs typeface="Arial"/>
                </a:rPr>
                <a:t>Describe Goal</a:t>
              </a:r>
              <a:endParaRPr lang="en-US" sz="900" b="1" dirty="0">
                <a:solidFill>
                  <a:srgbClr val="012653"/>
                </a:solidFill>
                <a:latin typeface="Arial"/>
                <a:cs typeface="Arial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35027" y="5675356"/>
              <a:ext cx="1097280" cy="74066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lang="en-US" sz="900" b="1" dirty="0">
                  <a:solidFill>
                    <a:srgbClr val="012653"/>
                  </a:solidFill>
                  <a:cs typeface="Arial"/>
                </a:rPr>
                <a:t>Describe Goal</a:t>
              </a:r>
              <a:endParaRPr lang="en-US" sz="900" b="1" dirty="0">
                <a:solidFill>
                  <a:srgbClr val="012653"/>
                </a:solidFill>
                <a:latin typeface="Arial"/>
                <a:cs typeface="Arial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461193" y="3125005"/>
            <a:ext cx="717615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Paste patient icon here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6026845" y="3059373"/>
            <a:ext cx="108334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Paste </a:t>
            </a:r>
          </a:p>
          <a:p>
            <a:pPr algn="ctr"/>
            <a:r>
              <a:rPr lang="en-US" sz="1200" dirty="0" smtClean="0"/>
              <a:t>organization </a:t>
            </a:r>
          </a:p>
          <a:p>
            <a:pPr algn="ctr"/>
            <a:r>
              <a:rPr lang="en-US" sz="1200" dirty="0" smtClean="0"/>
              <a:t>icon here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2045896" y="3060151"/>
            <a:ext cx="108334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Paste </a:t>
            </a:r>
          </a:p>
          <a:p>
            <a:pPr algn="ctr"/>
            <a:r>
              <a:rPr lang="en-US" sz="1200" dirty="0" smtClean="0"/>
              <a:t>organization </a:t>
            </a:r>
          </a:p>
          <a:p>
            <a:pPr algn="ctr"/>
            <a:r>
              <a:rPr lang="en-US" sz="1200" dirty="0" smtClean="0"/>
              <a:t>icon here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2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52" name="TextBox 51"/>
          <p:cNvSpPr txBox="1"/>
          <p:nvPr/>
        </p:nvSpPr>
        <p:spPr>
          <a:xfrm>
            <a:off x="3461193" y="4599544"/>
            <a:ext cx="1021303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Paste </a:t>
            </a:r>
          </a:p>
          <a:p>
            <a:pPr algn="ctr"/>
            <a:r>
              <a:rPr lang="en-US" sz="1200" dirty="0" smtClean="0"/>
              <a:t>organization </a:t>
            </a:r>
          </a:p>
          <a:p>
            <a:pPr algn="ctr"/>
            <a:r>
              <a:rPr lang="en-US" sz="1200" dirty="0" smtClean="0"/>
              <a:t>icon here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3476433" y="1803004"/>
            <a:ext cx="1021303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Paste </a:t>
            </a:r>
          </a:p>
          <a:p>
            <a:pPr algn="ctr"/>
            <a:r>
              <a:rPr lang="en-US" sz="1200" dirty="0" smtClean="0"/>
              <a:t>organization </a:t>
            </a:r>
          </a:p>
          <a:p>
            <a:pPr algn="ctr"/>
            <a:r>
              <a:rPr lang="en-US" sz="1200" dirty="0" smtClean="0"/>
              <a:t>icon here</a:t>
            </a:r>
            <a:endParaRPr lang="en-US" sz="1200" dirty="0"/>
          </a:p>
        </p:txBody>
      </p:sp>
      <p:sp>
        <p:nvSpPr>
          <p:cNvPr id="55" name="Folded Corner 54"/>
          <p:cNvSpPr/>
          <p:nvPr/>
        </p:nvSpPr>
        <p:spPr>
          <a:xfrm>
            <a:off x="4314125" y="3245379"/>
            <a:ext cx="630936" cy="570830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ctr"/>
          <a:lstStyle/>
          <a:p>
            <a:pPr algn="ctr"/>
            <a:r>
              <a:rPr lang="en-US" sz="900" b="1" dirty="0">
                <a:solidFill>
                  <a:srgbClr val="012653"/>
                </a:solidFill>
                <a:cs typeface="Arial"/>
              </a:rPr>
              <a:t>Describe info exchange </a:t>
            </a:r>
          </a:p>
        </p:txBody>
      </p:sp>
      <p:sp>
        <p:nvSpPr>
          <p:cNvPr id="56" name="Folded Corner 55"/>
          <p:cNvSpPr/>
          <p:nvPr/>
        </p:nvSpPr>
        <p:spPr>
          <a:xfrm>
            <a:off x="4308285" y="2625093"/>
            <a:ext cx="630936" cy="570830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ctr"/>
          <a:lstStyle/>
          <a:p>
            <a:pPr algn="ctr"/>
            <a:r>
              <a:rPr lang="en-US" sz="900" b="1" dirty="0">
                <a:solidFill>
                  <a:srgbClr val="012653"/>
                </a:solidFill>
                <a:cs typeface="Arial"/>
              </a:rPr>
              <a:t>Describe info exchange </a:t>
            </a:r>
          </a:p>
        </p:txBody>
      </p:sp>
      <p:sp>
        <p:nvSpPr>
          <p:cNvPr id="57" name="Folded Corner 56"/>
          <p:cNvSpPr/>
          <p:nvPr/>
        </p:nvSpPr>
        <p:spPr>
          <a:xfrm>
            <a:off x="4311865" y="3859316"/>
            <a:ext cx="630936" cy="570830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ctr"/>
          <a:lstStyle/>
          <a:p>
            <a:pPr algn="ctr"/>
            <a:r>
              <a:rPr lang="en-US" sz="900" b="1" dirty="0">
                <a:solidFill>
                  <a:srgbClr val="012653"/>
                </a:solidFill>
                <a:cs typeface="Arial"/>
              </a:rPr>
              <a:t>Describe info exchange </a:t>
            </a:r>
          </a:p>
        </p:txBody>
      </p:sp>
      <p:sp>
        <p:nvSpPr>
          <p:cNvPr id="58" name="Folded Corner 57"/>
          <p:cNvSpPr/>
          <p:nvPr/>
        </p:nvSpPr>
        <p:spPr>
          <a:xfrm>
            <a:off x="5011914" y="3251445"/>
            <a:ext cx="630936" cy="570830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0" rtlCol="0" anchor="ctr"/>
          <a:lstStyle/>
          <a:p>
            <a:pPr algn="ctr"/>
            <a:r>
              <a:rPr lang="en-US" sz="900" b="1" dirty="0">
                <a:solidFill>
                  <a:srgbClr val="012653"/>
                </a:solidFill>
                <a:cs typeface="Arial"/>
              </a:rPr>
              <a:t>Describe info exchange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794760" y="0"/>
            <a:ext cx="153162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5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81000" y="1657350"/>
            <a:ext cx="8382000" cy="4865370"/>
          </a:xfrm>
          <a:prstGeom prst="rect">
            <a:avLst/>
          </a:prstGeom>
          <a:solidFill>
            <a:srgbClr val="ECEEEC"/>
          </a:solidFill>
          <a:ln w="9525" cap="rnd">
            <a:solidFill>
              <a:srgbClr val="F37E2D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5219700" y="1879600"/>
            <a:ext cx="3421380" cy="2395448"/>
            <a:chOff x="5334000" y="1879600"/>
            <a:chExt cx="3421380" cy="2395448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5349875" y="2413000"/>
              <a:ext cx="3405505" cy="186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 smtClean="0"/>
                <a:t>Describe in story format:</a:t>
              </a:r>
            </a:p>
            <a:p>
              <a:endParaRPr lang="en-US" sz="1100" dirty="0"/>
            </a:p>
            <a:p>
              <a:r>
                <a:rPr lang="en-US" sz="1100" dirty="0" smtClean="0"/>
                <a:t>The type of patient(s) affected by the exchange</a:t>
              </a:r>
            </a:p>
            <a:p>
              <a:endParaRPr lang="en-US" sz="1100" dirty="0" smtClean="0"/>
            </a:p>
            <a:p>
              <a:r>
                <a:rPr lang="en-US" sz="1100" dirty="0" smtClean="0"/>
                <a:t>When, why, how the information will be exchanged by the initiating organization to the other organizations</a:t>
              </a:r>
            </a:p>
            <a:p>
              <a:endParaRPr lang="en-US" sz="1100" dirty="0" smtClean="0"/>
            </a:p>
            <a:p>
              <a:r>
                <a:rPr lang="en-US" sz="1100" dirty="0" smtClean="0"/>
                <a:t>When, why, how the other organizations will respond with updated information</a:t>
              </a:r>
            </a:p>
            <a:p>
              <a:endParaRPr lang="en-US" altLang="ja-JP" sz="1100" dirty="0"/>
            </a:p>
            <a:p>
              <a:endParaRPr lang="en-US" sz="1100" dirty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5334000" y="1879600"/>
              <a:ext cx="76835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STORY</a:t>
              </a:r>
              <a:endParaRPr lang="en-US" sz="1100" dirty="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876800" y="1905000"/>
            <a:ext cx="0" cy="4267200"/>
          </a:xfrm>
          <a:prstGeom prst="line">
            <a:avLst/>
          </a:prstGeom>
          <a:noFill/>
          <a:ln w="38100" cap="rnd">
            <a:solidFill>
              <a:srgbClr val="F37E2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62000" y="4038600"/>
            <a:ext cx="3897630" cy="1303586"/>
            <a:chOff x="762000" y="4038600"/>
            <a:chExt cx="3897630" cy="1303586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73430" y="4495800"/>
              <a:ext cx="3886200" cy="846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List organization 1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List organization 2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List organization 3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List organization 4</a:t>
              </a:r>
              <a:endParaRPr lang="en-US" sz="1100" dirty="0"/>
            </a:p>
            <a:p>
              <a:endParaRPr lang="en-US" sz="1100" dirty="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62000" y="4038600"/>
              <a:ext cx="27432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TRADING </a:t>
              </a:r>
              <a:r>
                <a:rPr lang="en-US" sz="1100" dirty="0" smtClean="0">
                  <a:solidFill>
                    <a:schemeClr val="bg1"/>
                  </a:solidFill>
                </a:rPr>
                <a:t>PARTNERS AND SYSTEMS</a:t>
              </a:r>
              <a:endParaRPr lang="en-US" sz="11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2000" y="2971800"/>
            <a:ext cx="3897630" cy="618013"/>
            <a:chOff x="762000" y="2971800"/>
            <a:chExt cx="3897630" cy="618013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77875" y="3429000"/>
              <a:ext cx="3881755" cy="16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100" dirty="0" smtClean="0"/>
                <a:t>Describe goal(s)</a:t>
              </a:r>
              <a:endParaRPr lang="en-US" dirty="0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62000" y="2971800"/>
              <a:ext cx="660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GOAL</a:t>
              </a:r>
              <a:endParaRPr lang="en-US" sz="11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2000" y="5402580"/>
            <a:ext cx="3897630" cy="621546"/>
            <a:chOff x="762000" y="5402580"/>
            <a:chExt cx="3897630" cy="621546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2000" y="5402580"/>
              <a:ext cx="1676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DATA TO EXCHANGE</a:t>
              </a:r>
              <a:endParaRPr lang="en-US" sz="1100" dirty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73430" y="5839460"/>
              <a:ext cx="3886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200" dirty="0" smtClean="0"/>
                <a:t>Describe the information to be exchanged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62000" y="1905000"/>
            <a:ext cx="3897630" cy="626477"/>
            <a:chOff x="762000" y="1905000"/>
            <a:chExt cx="3897630" cy="626477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762000" y="1905000"/>
              <a:ext cx="13716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ORGANIZATION</a:t>
              </a:r>
              <a:endParaRPr lang="en-US" sz="1100" dirty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773430" y="2362200"/>
              <a:ext cx="38862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 smtClean="0"/>
                <a:t>Describe organization(s)</a:t>
              </a:r>
              <a:endParaRPr lang="en-US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24" name="TextBox 23"/>
          <p:cNvSpPr txBox="1"/>
          <p:nvPr/>
        </p:nvSpPr>
        <p:spPr>
          <a:xfrm>
            <a:off x="0" y="87239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ADD TITLE / PURPOSE OF THE USE CASE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3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3794760" y="0"/>
            <a:ext cx="1531620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I-template-setup">
  <a:themeElements>
    <a:clrScheme name="Custom 4">
      <a:dk1>
        <a:srgbClr val="404040"/>
      </a:dk1>
      <a:lt1>
        <a:srgbClr val="FFFFFF"/>
      </a:lt1>
      <a:dk2>
        <a:srgbClr val="464646"/>
      </a:dk2>
      <a:lt2>
        <a:srgbClr val="95979A"/>
      </a:lt2>
      <a:accent1>
        <a:srgbClr val="567ABD"/>
      </a:accent1>
      <a:accent2>
        <a:srgbClr val="F48228"/>
      </a:accent2>
      <a:accent3>
        <a:srgbClr val="1F3368"/>
      </a:accent3>
      <a:accent4>
        <a:srgbClr val="838BB4"/>
      </a:accent4>
      <a:accent5>
        <a:srgbClr val="1968B3"/>
      </a:accent5>
      <a:accent6>
        <a:srgbClr val="FFFFFF"/>
      </a:accent6>
      <a:hlink>
        <a:srgbClr val="F48228"/>
      </a:hlink>
      <a:folHlink>
        <a:srgbClr val="1968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3316</TotalTime>
  <Words>167</Words>
  <Application>Microsoft Office PowerPoint</Application>
  <PresentationFormat>On-screen Show (4:3)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MeHI-template-setup</vt:lpstr>
      <vt:lpstr>PowerPoint Presentation</vt:lpstr>
      <vt:lpstr>PowerPoint Presentation</vt:lpstr>
    </vt:vector>
  </TitlesOfParts>
  <Company>jbird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Tallman</dc:creator>
  <cp:lastModifiedBy>Rik Kerstens</cp:lastModifiedBy>
  <cp:revision>131</cp:revision>
  <dcterms:created xsi:type="dcterms:W3CDTF">2015-12-02T16:31:52Z</dcterms:created>
  <dcterms:modified xsi:type="dcterms:W3CDTF">2016-01-14T19:12:34Z</dcterms:modified>
</cp:coreProperties>
</file>