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9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mehi.masstech.org/Icon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mehi.masstech.org/Ic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 bwMode="auto">
          <a:xfrm>
            <a:off x="381000" y="1663503"/>
            <a:ext cx="8382000" cy="3929262"/>
          </a:xfrm>
          <a:prstGeom prst="rect">
            <a:avLst/>
          </a:prstGeom>
          <a:solidFill>
            <a:srgbClr val="ECEEEC"/>
          </a:solidFill>
          <a:ln w="12700" cap="flat" cmpd="sng" algn="ctr">
            <a:solidFill>
              <a:schemeClr val="accent2">
                <a:alpha val="3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9" name="Picture 28" descr="use-case-arrow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2382076"/>
            <a:ext cx="4059936" cy="2496312"/>
          </a:xfrm>
          <a:prstGeom prst="rect">
            <a:avLst/>
          </a:prstGeom>
        </p:spPr>
      </p:pic>
      <p:sp>
        <p:nvSpPr>
          <p:cNvPr id="18" name="Folded Corner 17"/>
          <p:cNvSpPr/>
          <p:nvPr/>
        </p:nvSpPr>
        <p:spPr>
          <a:xfrm>
            <a:off x="3983171" y="2072322"/>
            <a:ext cx="1177658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HL7 2.5.1 VXU message</a:t>
            </a:r>
          </a:p>
        </p:txBody>
      </p:sp>
      <p:sp>
        <p:nvSpPr>
          <p:cNvPr id="25" name="Folded Corner 24"/>
          <p:cNvSpPr/>
          <p:nvPr/>
        </p:nvSpPr>
        <p:spPr>
          <a:xfrm>
            <a:off x="3989070" y="4202747"/>
            <a:ext cx="1171759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HL7 2.5.1 Acknowledgement</a:t>
            </a:r>
          </a:p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Message (ACK)</a:t>
            </a:r>
          </a:p>
        </p:txBody>
      </p:sp>
      <p:sp>
        <p:nvSpPr>
          <p:cNvPr id="27" name="Oval 21"/>
          <p:cNvSpPr>
            <a:spLocks noChangeArrowheads="1"/>
          </p:cNvSpPr>
          <p:nvPr/>
        </p:nvSpPr>
        <p:spPr bwMode="auto">
          <a:xfrm>
            <a:off x="6324600" y="257175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685800" y="257175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089660" y="3963797"/>
            <a:ext cx="12992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rgbClr val="012653"/>
                </a:solidFill>
                <a:cs typeface="Arial"/>
              </a:rPr>
              <a:t>PRIMARY CARE PHYSICIAN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18910" y="3835543"/>
            <a:ext cx="1767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MASSACHUSETTS IMMUNIZATION INFORMATION SYSTEM</a:t>
            </a:r>
            <a:endParaRPr lang="en-US" sz="1100" b="1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1177290" y="5798820"/>
            <a:ext cx="7585710" cy="685800"/>
          </a:xfrm>
          <a:prstGeom prst="rect">
            <a:avLst/>
          </a:prstGeom>
          <a:solidFill>
            <a:schemeClr val="bg1"/>
          </a:solidFill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lIns="182880" rIns="182880" anchor="ctr"/>
          <a:lstStyle/>
          <a:p>
            <a:r>
              <a:rPr lang="en-US" sz="1200" dirty="0">
                <a:solidFill>
                  <a:srgbClr val="012653"/>
                </a:solidFill>
              </a:rPr>
              <a:t>To achieve </a:t>
            </a:r>
            <a:r>
              <a:rPr lang="en-US" sz="1200" dirty="0" smtClean="0">
                <a:solidFill>
                  <a:srgbClr val="012653"/>
                </a:solidFill>
              </a:rPr>
              <a:t>Meaningful Use objective- </a:t>
            </a:r>
            <a:r>
              <a:rPr lang="en-US" sz="1200" dirty="0">
                <a:solidFill>
                  <a:srgbClr val="012653"/>
                </a:solidFill>
              </a:rPr>
              <a:t>submission of electronic data to immunization registry and to meet</a:t>
            </a:r>
          </a:p>
          <a:p>
            <a:r>
              <a:rPr lang="en-US" sz="1200" dirty="0">
                <a:solidFill>
                  <a:srgbClr val="012653"/>
                </a:solidFill>
              </a:rPr>
              <a:t>M.G.L. c. 111, s.24M, which requires all licensed </a:t>
            </a:r>
            <a:r>
              <a:rPr lang="en-US" sz="1200" dirty="0" smtClean="0">
                <a:solidFill>
                  <a:srgbClr val="012653"/>
                </a:solidFill>
              </a:rPr>
              <a:t>healthcare </a:t>
            </a:r>
            <a:r>
              <a:rPr lang="en-US" sz="1200" dirty="0">
                <a:solidFill>
                  <a:srgbClr val="012653"/>
                </a:solidFill>
              </a:rPr>
              <a:t>providers who administer immunizations to </a:t>
            </a:r>
            <a:r>
              <a:rPr lang="en-US" sz="1200" dirty="0" smtClean="0">
                <a:solidFill>
                  <a:srgbClr val="012653"/>
                </a:solidFill>
              </a:rPr>
              <a:t>report all </a:t>
            </a:r>
            <a:r>
              <a:rPr lang="en-US" sz="1200" dirty="0">
                <a:solidFill>
                  <a:srgbClr val="012653"/>
                </a:solidFill>
              </a:rPr>
              <a:t>immunization data to the Massachusetts Immunization Information System (MIIS</a:t>
            </a:r>
            <a:r>
              <a:rPr lang="en-US" sz="1200" dirty="0" smtClean="0">
                <a:solidFill>
                  <a:srgbClr val="012653"/>
                </a:solidFill>
              </a:rPr>
              <a:t>).</a:t>
            </a:r>
            <a:endParaRPr lang="en-US" sz="1100" dirty="0">
              <a:solidFill>
                <a:srgbClr val="012653"/>
              </a:solidFill>
            </a:endParaRPr>
          </a:p>
        </p:txBody>
      </p:sp>
      <p:sp>
        <p:nvSpPr>
          <p:cNvPr id="45" name="Rectangle 17"/>
          <p:cNvSpPr>
            <a:spLocks noChangeArrowheads="1"/>
          </p:cNvSpPr>
          <p:nvPr/>
        </p:nvSpPr>
        <p:spPr bwMode="auto">
          <a:xfrm>
            <a:off x="381000" y="5798820"/>
            <a:ext cx="68580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18"/>
          <p:cNvSpPr>
            <a:spLocks noChangeArrowheads="1"/>
          </p:cNvSpPr>
          <p:nvPr/>
        </p:nvSpPr>
        <p:spPr bwMode="auto">
          <a:xfrm>
            <a:off x="398463" y="6011545"/>
            <a:ext cx="668337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00">
                <a:solidFill>
                  <a:srgbClr val="F37E2D"/>
                </a:solidFill>
              </a:rPr>
              <a:t>GOAL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54" name="TextBox 53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37E2D"/>
                </a:solidFill>
              </a:rPr>
              <a:t>IMMUNIZATION DATA FROM PRIMARY </a:t>
            </a:r>
            <a:r>
              <a:rPr lang="en-US" b="1" dirty="0">
                <a:solidFill>
                  <a:srgbClr val="F37E2D"/>
                </a:solidFill>
              </a:rPr>
              <a:t>CARE PHYSICIAN TO </a:t>
            </a:r>
            <a:endParaRPr lang="en-US" b="1" dirty="0" smtClean="0">
              <a:solidFill>
                <a:srgbClr val="F37E2D"/>
              </a:solidFill>
            </a:endParaRPr>
          </a:p>
          <a:p>
            <a:pPr algn="ctr"/>
            <a:r>
              <a:rPr lang="en-US" b="1" dirty="0" smtClean="0">
                <a:solidFill>
                  <a:srgbClr val="F37E2D"/>
                </a:solidFill>
              </a:rPr>
              <a:t>MASSACHUSETTS IMMUNIZATION INFORMATION SYSTEM (MMIS)</a:t>
            </a:r>
            <a:endParaRPr lang="en-US" sz="1600" dirty="0"/>
          </a:p>
        </p:txBody>
      </p:sp>
      <p:sp>
        <p:nvSpPr>
          <p:cNvPr id="56" name="TextBox 55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561" y="2827428"/>
            <a:ext cx="918115" cy="106263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830" y="2883378"/>
            <a:ext cx="908383" cy="91447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823210" y="0"/>
            <a:ext cx="3509009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REPORTING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90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USE_CASE_BK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01"/>
          <a:stretch/>
        </p:blipFill>
        <p:spPr bwMode="auto">
          <a:xfrm>
            <a:off x="0" y="1460500"/>
            <a:ext cx="9142413" cy="539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334000" y="1879600"/>
            <a:ext cx="3181350" cy="3241834"/>
            <a:chOff x="5334000" y="1879600"/>
            <a:chExt cx="3181350" cy="3241834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349875" y="2413000"/>
              <a:ext cx="3165475" cy="2708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/>
                <a:t>A provider administers an immunization to </a:t>
              </a:r>
              <a:r>
                <a:rPr lang="en-US" sz="1100" dirty="0" smtClean="0"/>
                <a:t>a patient </a:t>
              </a:r>
              <a:r>
                <a:rPr lang="en-US" sz="1100" dirty="0"/>
                <a:t>and this data </a:t>
              </a:r>
              <a:r>
                <a:rPr lang="en-US" sz="1100" dirty="0" smtClean="0"/>
                <a:t>is entered </a:t>
              </a:r>
              <a:r>
                <a:rPr lang="en-US" sz="1100" dirty="0"/>
                <a:t>into the patient’s record within the practice’s EHR. The </a:t>
              </a:r>
              <a:r>
                <a:rPr lang="en-US" sz="1100" dirty="0" smtClean="0"/>
                <a:t>EHR then </a:t>
              </a:r>
              <a:r>
                <a:rPr lang="en-US" sz="1100" dirty="0"/>
                <a:t>sends this information as an HL7 2.5.1 </a:t>
              </a:r>
              <a:r>
                <a:rPr lang="en-US" sz="1100" dirty="0" smtClean="0"/>
                <a:t>VXU message </a:t>
              </a:r>
              <a:r>
                <a:rPr lang="en-US" sz="1100" dirty="0"/>
                <a:t>to </a:t>
              </a:r>
              <a:r>
                <a:rPr lang="en-US" sz="1100" dirty="0" smtClean="0"/>
                <a:t>the Massachusetts </a:t>
              </a:r>
              <a:r>
                <a:rPr lang="en-US" sz="1100" dirty="0"/>
                <a:t>Immunization Information System (MIIS) at </a:t>
              </a:r>
              <a:r>
                <a:rPr lang="en-US" sz="1100" dirty="0" smtClean="0"/>
                <a:t>the Massachusetts </a:t>
              </a:r>
              <a:r>
                <a:rPr lang="en-US" sz="1100" dirty="0"/>
                <a:t>Department of Public Health via the Mass </a:t>
              </a:r>
              <a:r>
                <a:rPr lang="en-US" sz="1100" dirty="0" err="1" smtClean="0"/>
                <a:t>HIway</a:t>
              </a:r>
              <a:r>
                <a:rPr lang="en-US" sz="1100" dirty="0" smtClean="0"/>
                <a:t>. The </a:t>
              </a:r>
              <a:r>
                <a:rPr lang="en-US" sz="1100" dirty="0"/>
                <a:t>message is sent to MIIS’s Mass </a:t>
              </a:r>
              <a:r>
                <a:rPr lang="en-US" sz="1100" dirty="0" err="1"/>
                <a:t>HIway</a:t>
              </a:r>
              <a:r>
                <a:rPr lang="en-US" sz="1100" dirty="0"/>
                <a:t> Direct </a:t>
              </a:r>
              <a:r>
                <a:rPr lang="en-US" sz="1100" dirty="0" smtClean="0"/>
                <a:t>Address</a:t>
              </a:r>
              <a:r>
                <a:rPr lang="en-US" sz="1100" dirty="0" smtClean="0"/>
                <a:t>.</a:t>
              </a:r>
            </a:p>
            <a:p>
              <a:endParaRPr lang="en-US" sz="1100" dirty="0"/>
            </a:p>
            <a:p>
              <a:r>
                <a:rPr lang="en-US" sz="1100" dirty="0"/>
                <a:t>MIIS processes the message and determines it was </a:t>
              </a:r>
              <a:r>
                <a:rPr lang="en-US" sz="1100" dirty="0" smtClean="0"/>
                <a:t>received successfully</a:t>
              </a:r>
              <a:r>
                <a:rPr lang="en-US" sz="1100" dirty="0"/>
                <a:t>. At this point an HL7 2.5.1 ACK message is </a:t>
              </a:r>
              <a:r>
                <a:rPr lang="en-US" sz="1100" dirty="0" smtClean="0"/>
                <a:t>generated and </a:t>
              </a:r>
              <a:r>
                <a:rPr lang="en-US" sz="1100" dirty="0"/>
                <a:t>sent back to the ambulatory practice’s EHR to </a:t>
              </a:r>
              <a:r>
                <a:rPr lang="en-US" sz="1100" dirty="0" smtClean="0"/>
                <a:t>confirm successful receipt </a:t>
              </a:r>
              <a:r>
                <a:rPr lang="en-US" sz="1100" dirty="0"/>
                <a:t>of the original message. </a:t>
              </a:r>
            </a:p>
            <a:p>
              <a:endParaRPr lang="en-US" sz="110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334000" y="1879600"/>
              <a:ext cx="76835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979670" y="1905000"/>
            <a:ext cx="0" cy="437007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659130" y="4141470"/>
            <a:ext cx="4118610" cy="965031"/>
            <a:chOff x="762000" y="4038600"/>
            <a:chExt cx="3897630" cy="965031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5078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/>
                <a:t>Organization A - ambulatory practice, using </a:t>
              </a:r>
              <a:r>
                <a:rPr lang="en-US" sz="1100" dirty="0" smtClean="0"/>
                <a:t>EHR interface </a:t>
              </a:r>
              <a:r>
                <a:rPr lang="en-US" sz="1100" dirty="0"/>
                <a:t>to submit immunization data to MIIS via </a:t>
              </a:r>
              <a:r>
                <a:rPr lang="en-US" sz="1100" dirty="0" smtClean="0"/>
                <a:t>the Mass </a:t>
              </a:r>
              <a:r>
                <a:rPr lang="en-US" sz="1100" dirty="0" err="1" smtClean="0"/>
                <a:t>HIway</a:t>
              </a:r>
              <a:r>
                <a:rPr lang="en-US" sz="1100" dirty="0" smtClean="0"/>
                <a:t>;</a:t>
              </a:r>
              <a:endParaRPr lang="en-US" sz="1100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dirty="0"/>
                <a:t>Organization B – Mass Department of Public </a:t>
              </a:r>
              <a:r>
                <a:rPr lang="en-US" sz="1100" dirty="0" smtClean="0"/>
                <a:t>Health </a:t>
              </a:r>
              <a:r>
                <a:rPr lang="en-US" sz="1100" smtClean="0"/>
                <a:t>using MIIS.</a:t>
              </a:r>
              <a:endParaRPr lang="en-US" sz="11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59130" y="2788920"/>
            <a:ext cx="4118610" cy="1261266"/>
            <a:chOff x="762000" y="2971800"/>
            <a:chExt cx="3897630" cy="1261266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66445" y="3429000"/>
              <a:ext cx="3893185" cy="804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1100" dirty="0"/>
                <a:t>To achieve Meaningful </a:t>
              </a:r>
              <a:r>
                <a:rPr lang="en-US" sz="1100" dirty="0" smtClean="0"/>
                <a:t>Use </a:t>
              </a:r>
              <a:r>
                <a:rPr lang="en-US" sz="1100" dirty="0"/>
                <a:t>objective- submission </a:t>
              </a:r>
              <a:r>
                <a:rPr lang="en-US" sz="1100" dirty="0" smtClean="0"/>
                <a:t>of electronic data </a:t>
              </a:r>
              <a:r>
                <a:rPr lang="en-US" sz="1100" dirty="0"/>
                <a:t>to immunization registry and to </a:t>
              </a:r>
              <a:r>
                <a:rPr lang="en-US" sz="1100" dirty="0" smtClean="0"/>
                <a:t>meet M.G.L</a:t>
              </a:r>
              <a:r>
                <a:rPr lang="en-US" sz="1100" dirty="0"/>
                <a:t>. c. 111, s.24M, which requires all licensed health </a:t>
              </a:r>
              <a:r>
                <a:rPr lang="en-US" sz="1100" dirty="0" smtClean="0"/>
                <a:t>care providers </a:t>
              </a:r>
              <a:r>
                <a:rPr lang="en-US" sz="1100" dirty="0"/>
                <a:t>who administer immunizations to report </a:t>
              </a:r>
              <a:r>
                <a:rPr lang="en-US" sz="1100" dirty="0" smtClean="0"/>
                <a:t>all immunization data to the Massachusetts Immunization Information </a:t>
              </a:r>
              <a:r>
                <a:rPr lang="en-US" sz="1100" dirty="0"/>
                <a:t>System (MIIS</a:t>
              </a:r>
              <a:r>
                <a:rPr lang="en-US" sz="1100" dirty="0" smtClean="0"/>
                <a:t>).</a:t>
              </a:r>
              <a:endParaRPr lang="en-US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59130" y="5208270"/>
            <a:ext cx="4118610" cy="1175544"/>
            <a:chOff x="762000" y="5402580"/>
            <a:chExt cx="3897630" cy="1175544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HL7 2.5.1 VXU message from ambulatory practice </a:t>
              </a:r>
              <a:r>
                <a:rPr lang="en-US" sz="1200" dirty="0" smtClean="0"/>
                <a:t>to Mass DPH;</a:t>
              </a:r>
              <a:endParaRPr lang="en-US" sz="1200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HL7 2.5.1 ACK message from Mass DPH </a:t>
              </a:r>
              <a:r>
                <a:rPr lang="en-US" sz="1200" dirty="0" smtClean="0"/>
                <a:t>to ambulatory Practice.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59130" y="1905000"/>
            <a:ext cx="4118610" cy="795754"/>
            <a:chOff x="762000" y="1905000"/>
            <a:chExt cx="3897630" cy="795754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/>
                <a:t>Ambulatory Practice and the </a:t>
              </a:r>
              <a:r>
                <a:rPr lang="en-US" sz="1100" dirty="0" smtClean="0"/>
                <a:t>Massachusetts Department </a:t>
              </a:r>
              <a:r>
                <a:rPr lang="en-US" sz="1100" dirty="0"/>
                <a:t>of Public </a:t>
              </a:r>
              <a:r>
                <a:rPr lang="en-US" sz="1100" dirty="0" smtClean="0"/>
                <a:t>Health.</a:t>
              </a:r>
              <a:endParaRPr 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IMMUNIZATION DATA FROM PRIMARY CARE PHYSICIAN TO </a:t>
            </a:r>
          </a:p>
          <a:p>
            <a:pPr algn="ctr"/>
            <a:r>
              <a:rPr lang="en-US" b="1" dirty="0">
                <a:solidFill>
                  <a:srgbClr val="F37E2D"/>
                </a:solidFill>
              </a:rPr>
              <a:t>MASSACHUSETTS IMMUNIZATION INFORMATION SYSTEM (MMIS)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7" name="TextBox 26"/>
          <p:cNvSpPr txBox="1"/>
          <p:nvPr/>
        </p:nvSpPr>
        <p:spPr>
          <a:xfrm>
            <a:off x="2823210" y="0"/>
            <a:ext cx="3509009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HEALTH REPORTING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3315</TotalTime>
  <Words>339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139</cp:revision>
  <dcterms:created xsi:type="dcterms:W3CDTF">2015-12-02T16:31:52Z</dcterms:created>
  <dcterms:modified xsi:type="dcterms:W3CDTF">2020-08-14T17:19:42Z</dcterms:modified>
</cp:coreProperties>
</file>