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9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381000" y="1667491"/>
            <a:ext cx="8382000" cy="3925273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9" name="Picture 28" descr="use-case-arrow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2462086"/>
            <a:ext cx="4059936" cy="2496312"/>
          </a:xfrm>
          <a:prstGeom prst="rect">
            <a:avLst/>
          </a:prstGeom>
        </p:spPr>
      </p:pic>
      <p:sp>
        <p:nvSpPr>
          <p:cNvPr id="18" name="Folded Corner 17"/>
          <p:cNvSpPr/>
          <p:nvPr/>
        </p:nvSpPr>
        <p:spPr>
          <a:xfrm>
            <a:off x="4063613" y="2152332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Lab Order</a:t>
            </a:r>
            <a:endParaRPr lang="en-US" sz="10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5" name="Folded Corner 24"/>
          <p:cNvSpPr/>
          <p:nvPr/>
        </p:nvSpPr>
        <p:spPr>
          <a:xfrm>
            <a:off x="4063613" y="4282757"/>
            <a:ext cx="1040066" cy="99885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Lab Results</a:t>
            </a:r>
            <a:endParaRPr lang="en-US" sz="10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7" name="Oval 21"/>
          <p:cNvSpPr>
            <a:spLocks noChangeArrowheads="1"/>
          </p:cNvSpPr>
          <p:nvPr/>
        </p:nvSpPr>
        <p:spPr bwMode="auto">
          <a:xfrm>
            <a:off x="6324600" y="265176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85800" y="2651760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80110" y="4066667"/>
            <a:ext cx="16872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HOME CARE AGENCY</a:t>
            </a:r>
          </a:p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(Gardner VNA)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99935" y="4018424"/>
            <a:ext cx="15236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HOSPITAL LAB</a:t>
            </a:r>
          </a:p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(Heywood Hospital)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100" dirty="0" smtClean="0">
                <a:solidFill>
                  <a:srgbClr val="012653"/>
                </a:solidFill>
              </a:rPr>
              <a:t>Enhance care coordination and efficient lab results communication leading to: improved patient safety, reduced costs </a:t>
            </a:r>
            <a:r>
              <a:rPr lang="en-US" sz="1100" dirty="0">
                <a:solidFill>
                  <a:srgbClr val="012653"/>
                </a:solidFill>
              </a:rPr>
              <a:t>associated with </a:t>
            </a:r>
            <a:r>
              <a:rPr lang="en-US" sz="1100" dirty="0" smtClean="0">
                <a:solidFill>
                  <a:srgbClr val="012653"/>
                </a:solidFill>
              </a:rPr>
              <a:t>lab results </a:t>
            </a:r>
            <a:r>
              <a:rPr lang="en-US" sz="1100" dirty="0">
                <a:solidFill>
                  <a:srgbClr val="012653"/>
                </a:solidFill>
              </a:rPr>
              <a:t>management and </a:t>
            </a:r>
            <a:r>
              <a:rPr lang="en-US" sz="1100" dirty="0" smtClean="0">
                <a:solidFill>
                  <a:srgbClr val="012653"/>
                </a:solidFill>
              </a:rPr>
              <a:t>reduction </a:t>
            </a:r>
            <a:r>
              <a:rPr lang="en-US" sz="1100" dirty="0">
                <a:solidFill>
                  <a:srgbClr val="012653"/>
                </a:solidFill>
              </a:rPr>
              <a:t>in </a:t>
            </a:r>
            <a:r>
              <a:rPr lang="en-US" sz="1100" dirty="0" smtClean="0">
                <a:solidFill>
                  <a:srgbClr val="012653"/>
                </a:solidFill>
              </a:rPr>
              <a:t>results communication </a:t>
            </a:r>
            <a:r>
              <a:rPr lang="en-US" sz="1100" dirty="0">
                <a:solidFill>
                  <a:srgbClr val="012653"/>
                </a:solidFill>
              </a:rPr>
              <a:t>to visiting </a:t>
            </a:r>
            <a:r>
              <a:rPr lang="en-US" sz="1100" dirty="0" smtClean="0">
                <a:solidFill>
                  <a:srgbClr val="012653"/>
                </a:solidFill>
              </a:rPr>
              <a:t>nurses in </a:t>
            </a:r>
            <a:r>
              <a:rPr lang="en-US" sz="1100" dirty="0">
                <a:solidFill>
                  <a:srgbClr val="012653"/>
                </a:solidFill>
              </a:rPr>
              <a:t>the community</a:t>
            </a:r>
            <a:r>
              <a:rPr lang="en-US" sz="1100" dirty="0" smtClean="0">
                <a:solidFill>
                  <a:srgbClr val="012653"/>
                </a:solidFill>
              </a:rPr>
              <a:t>.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>
                <a:solidFill>
                  <a:srgbClr val="F37E2D"/>
                </a:solidFill>
              </a:rPr>
              <a:t>GOAL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54" name="TextBox 5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LAB RESULTS FROM HOSPITAL LAB TO HOME CARE AGENCY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38" name="TextBox 37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 EXCHANGE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838" y="3063137"/>
            <a:ext cx="903019" cy="8981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46" y="3074567"/>
            <a:ext cx="1023552" cy="88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553585" y="1811020"/>
            <a:ext cx="4140833" cy="4654987"/>
            <a:chOff x="5015449" y="1879600"/>
            <a:chExt cx="3722881" cy="4654987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015449" y="2287270"/>
              <a:ext cx="3722881" cy="4247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000" dirty="0"/>
                <a:t>Heywood Hospital, in partnership with the Gardner </a:t>
              </a:r>
              <a:r>
                <a:rPr lang="en-US" sz="1000" dirty="0" smtClean="0"/>
                <a:t>Visiting Nurses </a:t>
              </a:r>
              <a:r>
                <a:rPr lang="en-US" sz="1000" dirty="0"/>
                <a:t>Association (GVNA), proposes to strengthen </a:t>
              </a:r>
              <a:r>
                <a:rPr lang="en-US" sz="1000" dirty="0" smtClean="0"/>
                <a:t>their collaborative </a:t>
              </a:r>
              <a:r>
                <a:rPr lang="en-US" sz="1000" dirty="0"/>
                <a:t>network by improving the coordination </a:t>
              </a:r>
              <a:r>
                <a:rPr lang="en-US" sz="1000" dirty="0" smtClean="0"/>
                <a:t>and continuum </a:t>
              </a:r>
              <a:r>
                <a:rPr lang="en-US" sz="1000" dirty="0"/>
                <a:t>of care for post-discharge patients residing </a:t>
              </a:r>
              <a:r>
                <a:rPr lang="en-US" sz="1000" dirty="0" smtClean="0"/>
                <a:t>in North </a:t>
              </a:r>
              <a:r>
                <a:rPr lang="en-US" sz="1000" dirty="0"/>
                <a:t>Central Massachusetts. GVNA will achieve this </a:t>
              </a:r>
              <a:r>
                <a:rPr lang="en-US" sz="1000" dirty="0" smtClean="0"/>
                <a:t>by developing </a:t>
              </a:r>
              <a:r>
                <a:rPr lang="en-US" sz="1000" dirty="0"/>
                <a:t>an electronic exchange of lab results, via </a:t>
              </a:r>
              <a:r>
                <a:rPr lang="en-US" sz="1000" dirty="0" smtClean="0"/>
                <a:t>the Mass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. </a:t>
              </a:r>
            </a:p>
            <a:p>
              <a:endParaRPr lang="en-US" sz="1000" dirty="0"/>
            </a:p>
            <a:p>
              <a:r>
                <a:rPr lang="en-US" sz="1000" dirty="0" smtClean="0"/>
                <a:t>The </a:t>
              </a:r>
              <a:r>
                <a:rPr lang="en-US" sz="1000" dirty="0" smtClean="0"/>
                <a:t>GVNA </a:t>
              </a:r>
              <a:r>
                <a:rPr lang="en-US" sz="1000" dirty="0"/>
                <a:t>received 654 referrals from Heywood Hospital </a:t>
              </a:r>
              <a:r>
                <a:rPr lang="en-US" sz="1000" dirty="0" smtClean="0"/>
                <a:t>and provided </a:t>
              </a:r>
              <a:r>
                <a:rPr lang="en-US" sz="1000" dirty="0"/>
                <a:t>more than 35,000 visits. The project </a:t>
              </a:r>
              <a:r>
                <a:rPr lang="en-US" sz="1000" dirty="0" smtClean="0"/>
                <a:t>objectives include </a:t>
              </a:r>
              <a:r>
                <a:rPr lang="en-US" sz="1000" dirty="0"/>
                <a:t>a more effective sharing of lab results which </a:t>
              </a:r>
              <a:r>
                <a:rPr lang="en-US" sz="1000" dirty="0" smtClean="0"/>
                <a:t>will lead </a:t>
              </a:r>
              <a:r>
                <a:rPr lang="en-US" sz="1000" dirty="0"/>
                <a:t>to improved patient safety, increased efficiency </a:t>
              </a:r>
              <a:r>
                <a:rPr lang="en-US" sz="1000" dirty="0" smtClean="0"/>
                <a:t>and reduced </a:t>
              </a:r>
              <a:r>
                <a:rPr lang="en-US" sz="1000" dirty="0"/>
                <a:t>costs associated with lab result exchange. </a:t>
              </a:r>
              <a:r>
                <a:rPr lang="en-US" sz="1000" dirty="0" smtClean="0"/>
                <a:t>This inter-collaborative </a:t>
              </a:r>
              <a:r>
                <a:rPr lang="en-US" sz="1000" dirty="0"/>
                <a:t>project will increase the amount </a:t>
              </a:r>
              <a:r>
                <a:rPr lang="en-US" sz="1000" dirty="0" smtClean="0"/>
                <a:t>and accuracy </a:t>
              </a:r>
              <a:r>
                <a:rPr lang="en-US" sz="1000" dirty="0"/>
                <a:t>of information available to home care providers </a:t>
              </a:r>
              <a:r>
                <a:rPr lang="en-US" sz="1000" dirty="0" smtClean="0"/>
                <a:t>at the </a:t>
              </a:r>
              <a:r>
                <a:rPr lang="en-US" sz="1000" dirty="0"/>
                <a:t>time of patient transitions, as well as improve </a:t>
              </a:r>
              <a:r>
                <a:rPr lang="en-US" sz="1000" dirty="0" smtClean="0"/>
                <a:t>the efficiency </a:t>
              </a:r>
              <a:r>
                <a:rPr lang="en-US" sz="1000" dirty="0"/>
                <a:t>and exchange of lab results. This will lead </a:t>
              </a:r>
              <a:r>
                <a:rPr lang="en-US" sz="1000" dirty="0" smtClean="0"/>
                <a:t>to improvements </a:t>
              </a:r>
              <a:r>
                <a:rPr lang="en-US" sz="1000" dirty="0"/>
                <a:t>in the quality of care, improved </a:t>
              </a:r>
              <a:r>
                <a:rPr lang="en-US" sz="1000" dirty="0" smtClean="0"/>
                <a:t>population health </a:t>
              </a:r>
              <a:r>
                <a:rPr lang="en-US" sz="1000" dirty="0"/>
                <a:t>and </a:t>
              </a:r>
              <a:r>
                <a:rPr lang="en-US" sz="1000" dirty="0" smtClean="0"/>
                <a:t>a reduction </a:t>
              </a:r>
              <a:r>
                <a:rPr lang="en-US" sz="1000" dirty="0"/>
                <a:t>in </a:t>
              </a:r>
              <a:r>
                <a:rPr lang="en-US" sz="1000" dirty="0" smtClean="0"/>
                <a:t>care </a:t>
              </a:r>
              <a:r>
                <a:rPr lang="en-US" sz="1000" dirty="0"/>
                <a:t>costs</a:t>
              </a:r>
              <a:r>
                <a:rPr lang="en-US" sz="1000" dirty="0" smtClean="0"/>
                <a:t>. </a:t>
              </a:r>
            </a:p>
            <a:p>
              <a:endParaRPr lang="en-US" sz="600" dirty="0"/>
            </a:p>
            <a:p>
              <a:r>
                <a:rPr lang="en-US" sz="1000" b="1" dirty="0" smtClean="0"/>
                <a:t>Workflow</a:t>
              </a:r>
              <a:r>
                <a:rPr lang="en-US" sz="1000" b="1" dirty="0"/>
                <a:t>:</a:t>
              </a:r>
            </a:p>
            <a:p>
              <a:r>
                <a:rPr lang="en-US" sz="1000" dirty="0"/>
                <a:t>Currently, the lab order is done via a paper requisition </a:t>
              </a:r>
              <a:r>
                <a:rPr lang="en-US" sz="1000" dirty="0" smtClean="0"/>
                <a:t>and accompanies </a:t>
              </a:r>
              <a:r>
                <a:rPr lang="en-US" sz="1000" dirty="0"/>
                <a:t>the patient to the lab after GVNA or </a:t>
              </a:r>
              <a:r>
                <a:rPr lang="en-US" sz="1000" dirty="0" smtClean="0"/>
                <a:t>the patient’s </a:t>
              </a:r>
              <a:r>
                <a:rPr lang="en-US" sz="1000" dirty="0"/>
                <a:t>primary care physician orders the lab. </a:t>
              </a:r>
              <a:r>
                <a:rPr lang="en-US" sz="1000" dirty="0" smtClean="0"/>
                <a:t>Once Heywood </a:t>
              </a:r>
              <a:r>
                <a:rPr lang="en-US" sz="1000" dirty="0"/>
                <a:t>receives the </a:t>
              </a:r>
              <a:r>
                <a:rPr lang="en-US" sz="1000" dirty="0" smtClean="0"/>
                <a:t>order, </a:t>
              </a:r>
              <a:r>
                <a:rPr lang="en-US" sz="1000" dirty="0"/>
                <a:t>GVNA patients are </a:t>
              </a:r>
              <a:r>
                <a:rPr lang="en-US" sz="1000" dirty="0" smtClean="0"/>
                <a:t>entered with </a:t>
              </a:r>
              <a:r>
                <a:rPr lang="en-US" sz="1000" dirty="0"/>
                <a:t>a specific location code and this is used to filter </a:t>
              </a:r>
              <a:r>
                <a:rPr lang="en-US" sz="1000" dirty="0" smtClean="0"/>
                <a:t>the results </a:t>
              </a:r>
              <a:r>
                <a:rPr lang="en-US" sz="1000" dirty="0"/>
                <a:t>so </a:t>
              </a:r>
              <a:r>
                <a:rPr lang="en-US" sz="1000" dirty="0" smtClean="0"/>
                <a:t>only </a:t>
              </a:r>
              <a:r>
                <a:rPr lang="en-US" sz="1000" dirty="0"/>
                <a:t>those are sent to GVNA. Once </a:t>
              </a:r>
              <a:r>
                <a:rPr lang="en-US" sz="1000" dirty="0" smtClean="0"/>
                <a:t>the lab </a:t>
              </a:r>
              <a:r>
                <a:rPr lang="en-US" sz="1000" dirty="0"/>
                <a:t>work is completed, the results are passed </a:t>
              </a:r>
              <a:r>
                <a:rPr lang="en-US" sz="1000" dirty="0" smtClean="0"/>
                <a:t>to the </a:t>
              </a:r>
              <a:r>
                <a:rPr lang="en-US" sz="1000" dirty="0"/>
                <a:t>Heywood Iatric interface engine which </a:t>
              </a:r>
              <a:r>
                <a:rPr lang="en-US" sz="1000" dirty="0" smtClean="0"/>
                <a:t>does the filtering and </a:t>
              </a:r>
              <a:r>
                <a:rPr lang="en-US" sz="1000" dirty="0"/>
                <a:t>sends the appropriate results through </a:t>
              </a:r>
              <a:r>
                <a:rPr lang="en-US" sz="1000" dirty="0" smtClean="0"/>
                <a:t>from Heywood o GVNA</a:t>
              </a:r>
              <a:r>
                <a:rPr lang="en-US" sz="1000" dirty="0"/>
                <a:t> </a:t>
              </a:r>
              <a:r>
                <a:rPr lang="en-US" sz="1000" dirty="0" smtClean="0"/>
                <a:t>via the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. </a:t>
              </a:r>
              <a:r>
                <a:rPr lang="en-US" sz="1000" dirty="0" smtClean="0"/>
                <a:t>The </a:t>
              </a:r>
              <a:r>
                <a:rPr lang="en-US" sz="1000" dirty="0"/>
                <a:t>result is </a:t>
              </a:r>
              <a:r>
                <a:rPr lang="en-US" sz="1000" dirty="0" smtClean="0"/>
                <a:t>then passed </a:t>
              </a:r>
              <a:r>
                <a:rPr lang="en-US" sz="1000" dirty="0"/>
                <a:t>to an FTP server and sent to the McKesson </a:t>
              </a:r>
              <a:r>
                <a:rPr lang="en-US" sz="1000" dirty="0" smtClean="0"/>
                <a:t>hosted environment</a:t>
              </a:r>
              <a:r>
                <a:rPr lang="en-US" sz="1000" dirty="0"/>
                <a:t>. The Lab result is then accepted into </a:t>
              </a:r>
              <a:r>
                <a:rPr lang="en-US" sz="1000" dirty="0" smtClean="0"/>
                <a:t>GVNA’s McKesson </a:t>
              </a:r>
              <a:r>
                <a:rPr lang="en-US" sz="1000" dirty="0"/>
                <a:t>Home Health system where the result </a:t>
              </a:r>
              <a:r>
                <a:rPr lang="en-US" sz="1000" dirty="0" smtClean="0"/>
                <a:t>is attached </a:t>
              </a:r>
              <a:r>
                <a:rPr lang="en-US" sz="1000" dirty="0"/>
                <a:t>to the patient record for review and follow-up</a:t>
              </a:r>
              <a:r>
                <a:rPr lang="en-US" sz="1000" dirty="0" smtClean="0"/>
                <a:t>.</a:t>
              </a:r>
              <a:endParaRPr lang="en-US" sz="10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208270" y="1879600"/>
              <a:ext cx="823838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373880" y="1836420"/>
            <a:ext cx="14760" cy="446151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21970" y="3912870"/>
            <a:ext cx="3897630" cy="1303586"/>
            <a:chOff x="762000" y="4038600"/>
            <a:chExt cx="3897630" cy="1303586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846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b="1" dirty="0"/>
                <a:t>Heywood </a:t>
              </a:r>
              <a:r>
                <a:rPr lang="en-US" sz="1100" b="1" dirty="0" smtClean="0"/>
                <a:t>Hospital</a:t>
              </a:r>
              <a:r>
                <a:rPr lang="en-US" sz="1100" dirty="0" smtClean="0"/>
                <a:t> - </a:t>
              </a:r>
              <a:r>
                <a:rPr lang="en-US" sz="1100" dirty="0"/>
                <a:t>acute care hospital (primary sender), </a:t>
              </a:r>
              <a:r>
                <a:rPr lang="en-US" sz="1100" dirty="0" smtClean="0"/>
                <a:t>using Iatric </a:t>
              </a:r>
              <a:r>
                <a:rPr lang="en-US" sz="1100" dirty="0"/>
                <a:t>interface engine and </a:t>
              </a:r>
              <a:r>
                <a:rPr lang="en-US" sz="1100" dirty="0" smtClean="0"/>
                <a:t>the Mass </a:t>
              </a:r>
              <a:r>
                <a:rPr lang="en-US" sz="1100" dirty="0" err="1" smtClean="0"/>
                <a:t>HIway</a:t>
              </a:r>
              <a:r>
                <a:rPr lang="en-US" sz="1100" dirty="0" smtClean="0"/>
                <a:t>;</a:t>
              </a:r>
              <a:endParaRPr lang="en-US" sz="1100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100" b="1" dirty="0"/>
                <a:t>Gardner </a:t>
              </a:r>
              <a:r>
                <a:rPr lang="en-US" sz="1100" b="1" dirty="0" smtClean="0"/>
                <a:t>VNA </a:t>
              </a:r>
              <a:r>
                <a:rPr lang="en-US" sz="1100" dirty="0" smtClean="0"/>
                <a:t>- </a:t>
              </a:r>
              <a:r>
                <a:rPr lang="en-US" sz="1100" dirty="0"/>
                <a:t>home health agency (primary receiver), </a:t>
              </a:r>
              <a:r>
                <a:rPr lang="en-US" sz="1100" dirty="0" smtClean="0"/>
                <a:t>using McKesson </a:t>
              </a:r>
              <a:r>
                <a:rPr lang="en-US" sz="1100" dirty="0"/>
                <a:t>Home Health System and </a:t>
              </a:r>
              <a:r>
                <a:rPr lang="en-US" sz="1100" dirty="0" smtClean="0"/>
                <a:t>the Mass </a:t>
              </a:r>
              <a:r>
                <a:rPr lang="en-US" sz="1100" dirty="0" err="1" smtClean="0"/>
                <a:t>HIway</a:t>
              </a:r>
              <a:r>
                <a:rPr lang="en-US" sz="1100" dirty="0" smtClean="0"/>
                <a:t>.</a:t>
              </a:r>
              <a:endParaRPr lang="en-US" sz="11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21970" y="2788920"/>
            <a:ext cx="3897630" cy="778827"/>
            <a:chOff x="762000" y="2971800"/>
            <a:chExt cx="3897630" cy="778827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66445" y="3429000"/>
              <a:ext cx="3893185" cy="32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lnSpc>
                  <a:spcPct val="95000"/>
                </a:lnSpc>
                <a:buFont typeface="Arial" panose="020B0604020202020204" pitchFamily="34" charset="0"/>
                <a:buChar char="•"/>
              </a:pPr>
              <a:r>
                <a:rPr lang="en-US" sz="1100" dirty="0" smtClean="0"/>
                <a:t>Enhance </a:t>
              </a:r>
              <a:r>
                <a:rPr lang="en-US" sz="1100" dirty="0"/>
                <a:t>care </a:t>
              </a:r>
              <a:r>
                <a:rPr lang="en-US" sz="1100" dirty="0" smtClean="0"/>
                <a:t>coordination</a:t>
              </a:r>
            </a:p>
            <a:p>
              <a:pPr marL="171450" indent="-171450">
                <a:lnSpc>
                  <a:spcPct val="95000"/>
                </a:lnSpc>
                <a:buFont typeface="Arial" panose="020B0604020202020204" pitchFamily="34" charset="0"/>
                <a:buChar char="•"/>
              </a:pPr>
              <a:r>
                <a:rPr lang="en-US" sz="1100" dirty="0"/>
                <a:t>Establish connectivity to the Mass </a:t>
              </a:r>
              <a:r>
                <a:rPr lang="en-US" sz="1100" dirty="0" err="1" smtClean="0"/>
                <a:t>HIway</a:t>
              </a:r>
              <a:endParaRPr lang="en-US" sz="1100" dirty="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21970" y="5345430"/>
            <a:ext cx="3897630" cy="806212"/>
            <a:chOff x="762000" y="5402580"/>
            <a:chExt cx="3897630" cy="806212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Paper Lab </a:t>
              </a:r>
              <a:r>
                <a:rPr lang="en-US" sz="1200" dirty="0" smtClean="0"/>
                <a:t>Order;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 smtClean="0"/>
                <a:t>HL7 </a:t>
              </a:r>
              <a:r>
                <a:rPr lang="en-US" sz="1200" dirty="0"/>
                <a:t>Lab </a:t>
              </a:r>
              <a:r>
                <a:rPr lang="en-US" sz="1200" dirty="0" smtClean="0"/>
                <a:t>Results.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1970" y="1836420"/>
            <a:ext cx="3897630" cy="626477"/>
            <a:chOff x="762000" y="1905000"/>
            <a:chExt cx="3897630" cy="6264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/>
                <a:t>Heywood Hospital and </a:t>
              </a:r>
              <a:r>
                <a:rPr lang="en-US" sz="1100" dirty="0" smtClean="0"/>
                <a:t>Gardner </a:t>
              </a:r>
              <a:r>
                <a:rPr lang="en-US" sz="1100" dirty="0"/>
                <a:t>Visiting </a:t>
              </a:r>
              <a:r>
                <a:rPr lang="en-US" sz="1100" dirty="0" smtClean="0"/>
                <a:t>Nursing Association. </a:t>
              </a:r>
              <a:endParaRPr 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LAB RESULTS FROM HOSPITAL LAB TO HOME CARE AGENCY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LAB EXCHANGE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3330</TotalTime>
  <Words>461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142</cp:revision>
  <dcterms:created xsi:type="dcterms:W3CDTF">2015-12-02T16:31:52Z</dcterms:created>
  <dcterms:modified xsi:type="dcterms:W3CDTF">2020-08-14T17:05:47Z</dcterms:modified>
</cp:coreProperties>
</file>