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9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ABC"/>
    <a:srgbClr val="ECEEEC"/>
    <a:srgbClr val="C6C6C6"/>
    <a:srgbClr val="012653"/>
    <a:srgbClr val="F8F8F8"/>
    <a:srgbClr val="F0F0F0"/>
    <a:srgbClr val="EBEBEB"/>
    <a:srgbClr val="FAFAFA"/>
    <a:srgbClr val="E6E6E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mehi.masstech.org/Icon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mehi.masstech.org/Ic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 bwMode="auto">
          <a:xfrm>
            <a:off x="381000" y="1663502"/>
            <a:ext cx="8382000" cy="3929263"/>
          </a:xfrm>
          <a:prstGeom prst="rect">
            <a:avLst/>
          </a:prstGeom>
          <a:solidFill>
            <a:srgbClr val="ECEEEC"/>
          </a:solidFill>
          <a:ln w="12700" cap="flat" cmpd="sng" algn="ctr">
            <a:solidFill>
              <a:schemeClr val="accent2">
                <a:alpha val="3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9" name="Picture 28" descr="use-case-arrow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2336356"/>
            <a:ext cx="4059936" cy="2496312"/>
          </a:xfrm>
          <a:prstGeom prst="rect">
            <a:avLst/>
          </a:prstGeom>
        </p:spPr>
      </p:pic>
      <p:sp>
        <p:nvSpPr>
          <p:cNvPr id="18" name="Folded Corner 17"/>
          <p:cNvSpPr/>
          <p:nvPr/>
        </p:nvSpPr>
        <p:spPr>
          <a:xfrm>
            <a:off x="4063613" y="2026602"/>
            <a:ext cx="1040066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Referral form and</a:t>
            </a:r>
          </a:p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Summary of Care Document</a:t>
            </a:r>
          </a:p>
        </p:txBody>
      </p:sp>
      <p:sp>
        <p:nvSpPr>
          <p:cNvPr id="25" name="Folded Corner 24"/>
          <p:cNvSpPr/>
          <p:nvPr/>
        </p:nvSpPr>
        <p:spPr>
          <a:xfrm>
            <a:off x="4063613" y="4157027"/>
            <a:ext cx="1040066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Consult Notes </a:t>
            </a:r>
            <a:endParaRPr lang="en-US" sz="1000" b="1" dirty="0" smtClean="0">
              <a:solidFill>
                <a:srgbClr val="012653"/>
              </a:solidFill>
              <a:cs typeface="Arial"/>
            </a:endParaRPr>
          </a:p>
          <a:p>
            <a:pPr algn="ctr">
              <a:lnSpc>
                <a:spcPts val="1300"/>
              </a:lnSpc>
            </a:pPr>
            <a:r>
              <a:rPr lang="en-US" sz="1000" b="1" dirty="0" smtClean="0">
                <a:solidFill>
                  <a:srgbClr val="012653"/>
                </a:solidFill>
                <a:cs typeface="Arial"/>
              </a:rPr>
              <a:t>or</a:t>
            </a:r>
            <a:endParaRPr lang="en-US" sz="1000" b="1" dirty="0">
              <a:solidFill>
                <a:srgbClr val="012653"/>
              </a:solidFill>
              <a:cs typeface="Arial"/>
            </a:endParaRPr>
          </a:p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Summary of Care Document</a:t>
            </a:r>
          </a:p>
        </p:txBody>
      </p:sp>
      <p:sp>
        <p:nvSpPr>
          <p:cNvPr id="27" name="Oval 21"/>
          <p:cNvSpPr>
            <a:spLocks noChangeArrowheads="1"/>
          </p:cNvSpPr>
          <p:nvPr/>
        </p:nvSpPr>
        <p:spPr bwMode="auto">
          <a:xfrm>
            <a:off x="6324600" y="252603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685800" y="252603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101090" y="3952367"/>
            <a:ext cx="12992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PRIMARY CARE PHYSICIAN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86550" y="3892694"/>
            <a:ext cx="13601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SPECIALTY</a:t>
            </a:r>
          </a:p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PROVIDER</a:t>
            </a: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1177290" y="5798820"/>
            <a:ext cx="7585710" cy="685800"/>
          </a:xfrm>
          <a:prstGeom prst="rect">
            <a:avLst/>
          </a:prstGeom>
          <a:solidFill>
            <a:schemeClr val="bg1"/>
          </a:solidFill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lIns="182880" rIns="182880" anchor="ctr"/>
          <a:lstStyle/>
          <a:p>
            <a:r>
              <a:rPr lang="en-US" sz="1200" dirty="0">
                <a:solidFill>
                  <a:srgbClr val="012653"/>
                </a:solidFill>
              </a:rPr>
              <a:t>To improve care coordination and achieve the Meaningful Use </a:t>
            </a:r>
            <a:r>
              <a:rPr lang="en-US" sz="1200" dirty="0" smtClean="0">
                <a:solidFill>
                  <a:srgbClr val="012653"/>
                </a:solidFill>
              </a:rPr>
              <a:t>HIE objective</a:t>
            </a:r>
            <a:r>
              <a:rPr lang="en-US" sz="1200" dirty="0">
                <a:solidFill>
                  <a:srgbClr val="012653"/>
                </a:solidFill>
              </a:rPr>
              <a:t>.</a:t>
            </a:r>
            <a:endParaRPr lang="en-US" sz="1100" dirty="0">
              <a:solidFill>
                <a:srgbClr val="012653"/>
              </a:solidFill>
            </a:endParaRPr>
          </a:p>
        </p:txBody>
      </p:sp>
      <p:sp>
        <p:nvSpPr>
          <p:cNvPr id="45" name="Rectangle 17"/>
          <p:cNvSpPr>
            <a:spLocks noChangeArrowheads="1"/>
          </p:cNvSpPr>
          <p:nvPr/>
        </p:nvSpPr>
        <p:spPr bwMode="auto">
          <a:xfrm>
            <a:off x="381000" y="5798820"/>
            <a:ext cx="68580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18"/>
          <p:cNvSpPr>
            <a:spLocks noChangeArrowheads="1"/>
          </p:cNvSpPr>
          <p:nvPr/>
        </p:nvSpPr>
        <p:spPr bwMode="auto">
          <a:xfrm>
            <a:off x="398463" y="6011545"/>
            <a:ext cx="668337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300">
                <a:solidFill>
                  <a:srgbClr val="F37E2D"/>
                </a:solidFill>
              </a:rPr>
              <a:t>GOAL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54" name="TextBox 53"/>
          <p:cNvSpPr txBox="1"/>
          <p:nvPr/>
        </p:nvSpPr>
        <p:spPr>
          <a:xfrm>
            <a:off x="0" y="87239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REFERRAL AND DOCUMENT EXCHANGE BETWEEN</a:t>
            </a:r>
          </a:p>
          <a:p>
            <a:pPr algn="ctr"/>
            <a:r>
              <a:rPr lang="en-US" b="1" dirty="0">
                <a:solidFill>
                  <a:srgbClr val="F37E2D"/>
                </a:solidFill>
              </a:rPr>
              <a:t>PRIMARY CARE PHYSICIAN AND SPECIALIST</a:t>
            </a:r>
            <a:endParaRPr lang="en-US" sz="1600" dirty="0"/>
          </a:p>
        </p:txBody>
      </p:sp>
      <p:sp>
        <p:nvSpPr>
          <p:cNvPr id="56" name="TextBox 55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561" y="2747418"/>
            <a:ext cx="918115" cy="1062633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670" y="2747418"/>
            <a:ext cx="918315" cy="1062634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926081" y="0"/>
            <a:ext cx="3398519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CLOSED LOOP REFERRALS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90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USE_CASE_BK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01"/>
          <a:stretch/>
        </p:blipFill>
        <p:spPr bwMode="auto">
          <a:xfrm>
            <a:off x="0" y="1460500"/>
            <a:ext cx="9142413" cy="539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81000" y="1657350"/>
            <a:ext cx="8382000" cy="4865370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5334000" y="1879600"/>
            <a:ext cx="3181350" cy="4257496"/>
            <a:chOff x="5334000" y="1879600"/>
            <a:chExt cx="3181350" cy="4257496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349875" y="2413000"/>
              <a:ext cx="3165475" cy="372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/>
                <a:t>The </a:t>
              </a:r>
              <a:r>
                <a:rPr lang="en-US" sz="1100" dirty="0"/>
                <a:t>primary care physician (PCP) of Practice A identifies the </a:t>
              </a:r>
              <a:r>
                <a:rPr lang="en-US" sz="1100" dirty="0" smtClean="0"/>
                <a:t>need for </a:t>
              </a:r>
              <a:r>
                <a:rPr lang="en-US" sz="1100" dirty="0"/>
                <a:t>a patient to see a specialist. The PCP sends a referral </a:t>
              </a:r>
              <a:r>
                <a:rPr lang="en-US" sz="1100" dirty="0" smtClean="0"/>
                <a:t>request form </a:t>
              </a:r>
              <a:r>
                <a:rPr lang="en-US" sz="1100" dirty="0"/>
                <a:t>along with the patient’s summary of care document to </a:t>
              </a:r>
              <a:r>
                <a:rPr lang="en-US" sz="1100" dirty="0" smtClean="0"/>
                <a:t>the specialist </a:t>
              </a:r>
              <a:r>
                <a:rPr lang="en-US" sz="1100" dirty="0"/>
                <a:t>at Practice B. The PCP will do this by searching for </a:t>
              </a:r>
              <a:r>
                <a:rPr lang="en-US" sz="1100" dirty="0" smtClean="0"/>
                <a:t>the specialist </a:t>
              </a:r>
              <a:r>
                <a:rPr lang="en-US" sz="1100" dirty="0"/>
                <a:t>in the Mass </a:t>
              </a:r>
              <a:r>
                <a:rPr lang="en-US" sz="1100" dirty="0" err="1"/>
                <a:t>HIway</a:t>
              </a:r>
              <a:r>
                <a:rPr lang="en-US" sz="1100" dirty="0"/>
                <a:t> Directory accessible via the </a:t>
              </a:r>
              <a:r>
                <a:rPr lang="en-US" sz="1100" dirty="0" smtClean="0"/>
                <a:t>PCP’s EHR </a:t>
              </a:r>
              <a:r>
                <a:rPr lang="en-US" sz="1100" dirty="0"/>
                <a:t>then sending the referral form and summary of care </a:t>
              </a:r>
              <a:r>
                <a:rPr lang="en-US" sz="1100" dirty="0" smtClean="0"/>
                <a:t>document to </a:t>
              </a:r>
              <a:r>
                <a:rPr lang="en-US" sz="1100" dirty="0"/>
                <a:t>the specialist’s Mass </a:t>
              </a:r>
              <a:r>
                <a:rPr lang="en-US" sz="1100" dirty="0" err="1"/>
                <a:t>HIway</a:t>
              </a:r>
              <a:r>
                <a:rPr lang="en-US" sz="1100" dirty="0"/>
                <a:t> Direct </a:t>
              </a:r>
              <a:r>
                <a:rPr lang="en-US" sz="1100" dirty="0" smtClean="0"/>
                <a:t>Address</a:t>
              </a:r>
              <a:r>
                <a:rPr lang="en-US" sz="1100" dirty="0" smtClean="0"/>
                <a:t>.</a:t>
              </a:r>
            </a:p>
            <a:p>
              <a:endParaRPr lang="en-US" sz="1100" dirty="0"/>
            </a:p>
            <a:p>
              <a:r>
                <a:rPr lang="en-US" sz="1100" dirty="0"/>
                <a:t>Upon receiving the referral request and summary of care for </a:t>
              </a:r>
              <a:r>
                <a:rPr lang="en-US" sz="1100" dirty="0" smtClean="0"/>
                <a:t>the patient </a:t>
              </a:r>
              <a:r>
                <a:rPr lang="en-US" sz="1100" dirty="0"/>
                <a:t>via the </a:t>
              </a:r>
              <a:r>
                <a:rPr lang="en-US" sz="1100" dirty="0" err="1"/>
                <a:t>HIway</a:t>
              </a:r>
              <a:r>
                <a:rPr lang="en-US" sz="1100" dirty="0"/>
                <a:t>, the </a:t>
              </a:r>
              <a:r>
                <a:rPr lang="en-US" sz="1100" dirty="0" smtClean="0"/>
                <a:t>specialist’s </a:t>
              </a:r>
              <a:r>
                <a:rPr lang="en-US" sz="1100" dirty="0"/>
                <a:t>office will schedule </a:t>
              </a:r>
              <a:r>
                <a:rPr lang="en-US" sz="1100" dirty="0" smtClean="0"/>
                <a:t>an appointment </a:t>
              </a:r>
              <a:r>
                <a:rPr lang="en-US" sz="1100" dirty="0"/>
                <a:t>with the patient. After the patient has been seen by </a:t>
              </a:r>
              <a:r>
                <a:rPr lang="en-US" sz="1100" dirty="0" smtClean="0"/>
                <a:t>the specialist</a:t>
              </a:r>
              <a:r>
                <a:rPr lang="en-US" sz="1100" dirty="0"/>
                <a:t>, the specialist will use the Mass </a:t>
              </a:r>
              <a:r>
                <a:rPr lang="en-US" sz="1100" dirty="0" err="1"/>
                <a:t>HIway</a:t>
              </a:r>
              <a:r>
                <a:rPr lang="en-US" sz="1100" dirty="0"/>
                <a:t> to send the </a:t>
              </a:r>
              <a:r>
                <a:rPr lang="en-US" sz="1100" dirty="0" smtClean="0"/>
                <a:t>consult note </a:t>
              </a:r>
              <a:r>
                <a:rPr lang="en-US" sz="1100" dirty="0"/>
                <a:t>to the PCP. The specialist will do this by searching for the PCP</a:t>
              </a:r>
            </a:p>
            <a:p>
              <a:r>
                <a:rPr lang="en-US" sz="1100" dirty="0"/>
                <a:t>in the Mass </a:t>
              </a:r>
              <a:r>
                <a:rPr lang="en-US" sz="1100" dirty="0" err="1"/>
                <a:t>HIway</a:t>
              </a:r>
              <a:r>
                <a:rPr lang="en-US" sz="1100" dirty="0"/>
                <a:t> Directory then sending the consult note to </a:t>
              </a:r>
              <a:r>
                <a:rPr lang="en-US" sz="1100" dirty="0" smtClean="0"/>
                <a:t>the PCP’s </a:t>
              </a:r>
              <a:r>
                <a:rPr lang="en-US" sz="1100" dirty="0"/>
                <a:t>Mass </a:t>
              </a:r>
              <a:r>
                <a:rPr lang="en-US" sz="1100" dirty="0" err="1"/>
                <a:t>HIway</a:t>
              </a:r>
              <a:r>
                <a:rPr lang="en-US" sz="1100" dirty="0"/>
                <a:t> Direct </a:t>
              </a:r>
              <a:r>
                <a:rPr lang="en-US" sz="1100" dirty="0" smtClean="0"/>
                <a:t>Address</a:t>
              </a:r>
              <a:r>
                <a:rPr lang="en-US" sz="1100" dirty="0"/>
                <a:t>, thus closing the referral loop</a:t>
              </a:r>
              <a:r>
                <a:rPr lang="en-US" sz="1100" dirty="0" smtClean="0"/>
                <a:t>.</a:t>
              </a:r>
              <a:endParaRPr lang="en-US" altLang="ja-JP" sz="1100" dirty="0"/>
            </a:p>
            <a:p>
              <a:endParaRPr lang="en-US" sz="1100" dirty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5334000" y="1879600"/>
              <a:ext cx="76835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876800" y="1905000"/>
            <a:ext cx="0" cy="426720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62000" y="3912870"/>
            <a:ext cx="3897630" cy="1303586"/>
            <a:chOff x="762000" y="4038600"/>
            <a:chExt cx="3897630" cy="1303586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95800"/>
              <a:ext cx="3886200" cy="846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/>
                <a:t>Organization A - ambulatory practice; primary </a:t>
              </a:r>
              <a:r>
                <a:rPr lang="en-US" sz="1100" dirty="0" smtClean="0"/>
                <a:t>care physician;</a:t>
              </a:r>
              <a:endParaRPr lang="en-US" sz="1100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/>
                <a:t>Organization B – specialty practice; </a:t>
              </a:r>
              <a:r>
                <a:rPr lang="en-US" sz="1100" dirty="0" smtClean="0"/>
                <a:t>specialist physician.</a:t>
              </a:r>
            </a:p>
            <a:p>
              <a:endParaRPr lang="en-US" sz="1100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EHR </a:t>
              </a:r>
              <a:r>
                <a:rPr lang="en-US" sz="1100" dirty="0"/>
                <a:t>Direct </a:t>
              </a:r>
              <a:r>
                <a:rPr lang="en-US" sz="1100" dirty="0" smtClean="0"/>
                <a:t>Interface. </a:t>
              </a:r>
              <a:endParaRPr lang="en-US" sz="1100" dirty="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2000" y="2823210"/>
            <a:ext cx="3897630" cy="778827"/>
            <a:chOff x="762000" y="2971800"/>
            <a:chExt cx="3897630" cy="778827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66445" y="3429000"/>
              <a:ext cx="3893185" cy="321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1100" dirty="0"/>
                <a:t>To improve care coordination and achieve </a:t>
              </a:r>
              <a:r>
                <a:rPr lang="en-US" sz="1100" dirty="0" smtClean="0"/>
                <a:t>the Meaningful </a:t>
              </a:r>
              <a:r>
                <a:rPr lang="en-US" sz="1100" dirty="0"/>
                <a:t>Use </a:t>
              </a:r>
              <a:r>
                <a:rPr lang="en-US" sz="1100" dirty="0" smtClean="0"/>
                <a:t>HIE objective.</a:t>
              </a:r>
              <a:endParaRPr lang="en-US" dirty="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GOAL</a:t>
              </a:r>
              <a:endParaRPr lang="en-US" sz="11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2000" y="5299710"/>
            <a:ext cx="3897630" cy="806212"/>
            <a:chOff x="762000" y="5402580"/>
            <a:chExt cx="3897630" cy="806212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39460"/>
              <a:ext cx="3886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Referral Request Form or </a:t>
              </a:r>
              <a:r>
                <a:rPr lang="en-US" sz="1200" dirty="0" smtClean="0"/>
                <a:t>message;</a:t>
              </a:r>
              <a:endParaRPr lang="en-US" sz="1200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CCD - Summary of </a:t>
              </a:r>
              <a:r>
                <a:rPr lang="en-US" sz="1200"/>
                <a:t>Care </a:t>
              </a:r>
              <a:r>
                <a:rPr lang="en-US" sz="1200" smtClean="0"/>
                <a:t>document.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62000" y="1905000"/>
            <a:ext cx="3897630" cy="626477"/>
            <a:chOff x="762000" y="1905000"/>
            <a:chExt cx="3897630" cy="62647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62200"/>
              <a:ext cx="38862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/>
                <a:t>Ambulatory Practice to Specialty </a:t>
              </a:r>
              <a:r>
                <a:rPr lang="en-US" sz="1100" dirty="0" smtClean="0"/>
                <a:t>Practice.</a:t>
              </a:r>
              <a:endParaRPr 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REFERRAL AND </a:t>
            </a:r>
            <a:r>
              <a:rPr lang="en-US" b="1" dirty="0" smtClean="0">
                <a:solidFill>
                  <a:srgbClr val="F37E2D"/>
                </a:solidFill>
              </a:rPr>
              <a:t>DOCUMENT EXCHANGE BETWEEN</a:t>
            </a:r>
            <a:endParaRPr lang="en-US" b="1" dirty="0">
              <a:solidFill>
                <a:srgbClr val="F37E2D"/>
              </a:solidFill>
            </a:endParaRPr>
          </a:p>
          <a:p>
            <a:pPr algn="ctr"/>
            <a:r>
              <a:rPr lang="en-US" b="1" dirty="0" smtClean="0">
                <a:solidFill>
                  <a:srgbClr val="F37E2D"/>
                </a:solidFill>
              </a:rPr>
              <a:t>PRIMARY </a:t>
            </a:r>
            <a:r>
              <a:rPr lang="en-US" b="1" dirty="0">
                <a:solidFill>
                  <a:srgbClr val="F37E2D"/>
                </a:solidFill>
              </a:rPr>
              <a:t>CARE PHYSICIAN </a:t>
            </a:r>
            <a:r>
              <a:rPr lang="en-US" b="1" dirty="0" smtClean="0">
                <a:solidFill>
                  <a:srgbClr val="F37E2D"/>
                </a:solidFill>
              </a:rPr>
              <a:t>AND </a:t>
            </a:r>
            <a:r>
              <a:rPr lang="en-US" b="1" dirty="0">
                <a:solidFill>
                  <a:srgbClr val="F37E2D"/>
                </a:solidFill>
              </a:rPr>
              <a:t>SPECIALIST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6" name="TextBox 25"/>
          <p:cNvSpPr txBox="1"/>
          <p:nvPr/>
        </p:nvSpPr>
        <p:spPr>
          <a:xfrm>
            <a:off x="2926081" y="0"/>
            <a:ext cx="3398519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CLOSED LOOP REFERRALS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3304</TotalTime>
  <Words>306</Words>
  <Application>Microsoft Office PowerPoint</Application>
  <PresentationFormat>On-screen Show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140</cp:revision>
  <dcterms:created xsi:type="dcterms:W3CDTF">2015-12-02T16:31:52Z</dcterms:created>
  <dcterms:modified xsi:type="dcterms:W3CDTF">2020-08-14T17:15:42Z</dcterms:modified>
</cp:coreProperties>
</file>