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9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381000" y="1663503"/>
            <a:ext cx="8382000" cy="3929262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9" name="Picture 28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427796"/>
            <a:ext cx="4059936" cy="2496312"/>
          </a:xfrm>
          <a:prstGeom prst="rect">
            <a:avLst/>
          </a:prstGeom>
        </p:spPr>
      </p:pic>
      <p:sp>
        <p:nvSpPr>
          <p:cNvPr id="18" name="Folded Corner 17"/>
          <p:cNvSpPr/>
          <p:nvPr/>
        </p:nvSpPr>
        <p:spPr>
          <a:xfrm>
            <a:off x="4063613" y="2118042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Summary </a:t>
            </a:r>
            <a:r>
              <a:rPr lang="en-US" sz="1000" b="1" dirty="0">
                <a:solidFill>
                  <a:srgbClr val="012653"/>
                </a:solidFill>
                <a:cs typeface="Arial"/>
              </a:rPr>
              <a:t>of Care Document</a:t>
            </a:r>
          </a:p>
        </p:txBody>
      </p:sp>
      <p:sp>
        <p:nvSpPr>
          <p:cNvPr id="25" name="Folded Corner 24"/>
          <p:cNvSpPr/>
          <p:nvPr/>
        </p:nvSpPr>
        <p:spPr>
          <a:xfrm>
            <a:off x="4063613" y="4248467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Summary </a:t>
            </a:r>
            <a:r>
              <a:rPr lang="en-US" sz="1000" b="1" dirty="0">
                <a:solidFill>
                  <a:srgbClr val="012653"/>
                </a:solidFill>
                <a:cs typeface="Arial"/>
              </a:rPr>
              <a:t>of Care Document</a:t>
            </a:r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61747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85800" y="261747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78230" y="4032377"/>
            <a:ext cx="12992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PRIMARY CARE PHYSICIAN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86550" y="3984134"/>
            <a:ext cx="13601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BEHAVIORAL HEALTH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PROVIDER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>
                <a:solidFill>
                  <a:srgbClr val="012653"/>
                </a:solidFill>
              </a:rPr>
              <a:t>To improve care coordination, support Patient Centered Medical Home </a:t>
            </a:r>
            <a:r>
              <a:rPr lang="en-US" sz="1200" dirty="0" smtClean="0">
                <a:solidFill>
                  <a:srgbClr val="012653"/>
                </a:solidFill>
              </a:rPr>
              <a:t>standards, and </a:t>
            </a:r>
            <a:r>
              <a:rPr lang="en-US" sz="1200" dirty="0">
                <a:solidFill>
                  <a:srgbClr val="012653"/>
                </a:solidFill>
              </a:rPr>
              <a:t>achieve the Meaningful Use </a:t>
            </a:r>
            <a:r>
              <a:rPr lang="en-US" sz="1200" dirty="0" smtClean="0">
                <a:solidFill>
                  <a:srgbClr val="012653"/>
                </a:solidFill>
              </a:rPr>
              <a:t>HIE and Medication Reconciliation objectives.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4" name="TextBox 5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SUMMARY OF CARE DOCUMENT EXCHANGE BETWEEN</a:t>
            </a:r>
          </a:p>
          <a:p>
            <a:pPr algn="ctr"/>
            <a:r>
              <a:rPr lang="en-US" b="1" dirty="0">
                <a:solidFill>
                  <a:srgbClr val="F37E2D"/>
                </a:solidFill>
              </a:rPr>
              <a:t>PRIMARY CARE PHYSICIAN AND BEHAVIORAL HEALTH PROVIDER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561" y="2838858"/>
            <a:ext cx="918115" cy="1062633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3097531" y="0"/>
            <a:ext cx="297180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 COORDINATION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979" y="2979746"/>
            <a:ext cx="939307" cy="91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334000" y="1879600"/>
            <a:ext cx="3169920" cy="4289167"/>
            <a:chOff x="5334000" y="1879600"/>
            <a:chExt cx="3169920" cy="4289167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321560"/>
              <a:ext cx="3154045" cy="3847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000" dirty="0"/>
                <a:t>The PCP provides care to a patient with a mental health </a:t>
              </a:r>
              <a:r>
                <a:rPr lang="en-US" sz="1000" dirty="0" smtClean="0"/>
                <a:t>diagnosis and </a:t>
              </a:r>
              <a:r>
                <a:rPr lang="en-US" sz="1000" dirty="0"/>
                <a:t>determines a new medication needs to be prescribed to them </a:t>
              </a:r>
              <a:r>
                <a:rPr lang="en-US" sz="1000" dirty="0" smtClean="0"/>
                <a:t>for a </a:t>
              </a:r>
              <a:r>
                <a:rPr lang="en-US" sz="1000" dirty="0"/>
                <a:t>physical symptom. The PCP explains to the patient that </a:t>
              </a:r>
              <a:r>
                <a:rPr lang="en-US" sz="1000" dirty="0" smtClean="0"/>
                <a:t>this information </a:t>
              </a:r>
              <a:r>
                <a:rPr lang="en-US" sz="1000" dirty="0"/>
                <a:t>should be shared with their behavioral health </a:t>
              </a:r>
              <a:r>
                <a:rPr lang="en-US" sz="1000" dirty="0" smtClean="0"/>
                <a:t>provider and </a:t>
              </a:r>
              <a:r>
                <a:rPr lang="en-US" sz="1000" dirty="0"/>
                <a:t>obtains the patient’s consent to share their summary of </a:t>
              </a:r>
              <a:r>
                <a:rPr lang="en-US" sz="1000" dirty="0" smtClean="0"/>
                <a:t>care document </a:t>
              </a:r>
              <a:r>
                <a:rPr lang="en-US" sz="1000" dirty="0"/>
                <a:t>with the psychiatrist. The PCP sends this document </a:t>
              </a:r>
              <a:r>
                <a:rPr lang="en-US" sz="1000" dirty="0" smtClean="0"/>
                <a:t>via the </a:t>
              </a:r>
              <a:r>
                <a:rPr lang="en-US" sz="1000" dirty="0"/>
                <a:t>Mass </a:t>
              </a:r>
              <a:r>
                <a:rPr lang="en-US" sz="1000" dirty="0" err="1"/>
                <a:t>HIway</a:t>
              </a:r>
              <a:r>
                <a:rPr lang="en-US" sz="1000" dirty="0"/>
                <a:t> by searching for the psychiatrist in the Mass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 Directory</a:t>
              </a:r>
              <a:r>
                <a:rPr lang="en-US" sz="1000" dirty="0"/>
                <a:t>, which is accessible via the practice’s EHR, then sends </a:t>
              </a:r>
              <a:r>
                <a:rPr lang="en-US" sz="1000" dirty="0" smtClean="0"/>
                <a:t>the summary </a:t>
              </a:r>
              <a:r>
                <a:rPr lang="en-US" sz="1000" dirty="0"/>
                <a:t>of care document to the psychiatrist’s Mass </a:t>
              </a:r>
              <a:r>
                <a:rPr lang="en-US" sz="1000" dirty="0" err="1"/>
                <a:t>HIway</a:t>
              </a:r>
              <a:r>
                <a:rPr lang="en-US" sz="1000" dirty="0"/>
                <a:t> </a:t>
              </a:r>
              <a:r>
                <a:rPr lang="en-US" sz="1000" dirty="0" smtClean="0"/>
                <a:t>Direct </a:t>
              </a:r>
              <a:r>
                <a:rPr lang="en-US" sz="1000" dirty="0" smtClean="0"/>
                <a:t>Address</a:t>
              </a:r>
              <a:r>
                <a:rPr lang="en-US" sz="1000" dirty="0"/>
                <a:t>.</a:t>
              </a:r>
            </a:p>
            <a:p>
              <a:endParaRPr lang="en-US" sz="1000" dirty="0" smtClean="0"/>
            </a:p>
            <a:p>
              <a:r>
                <a:rPr lang="en-US" sz="1000" dirty="0" smtClean="0"/>
                <a:t>The </a:t>
              </a:r>
              <a:r>
                <a:rPr lang="en-US" sz="1000" dirty="0"/>
                <a:t>psychiatrist receives the summary of care record from the </a:t>
              </a:r>
              <a:r>
                <a:rPr lang="en-US" sz="1000" dirty="0" smtClean="0"/>
                <a:t>PCP. At </a:t>
              </a:r>
              <a:r>
                <a:rPr lang="en-US" sz="1000" dirty="0"/>
                <a:t>the patient’s next appointment, the psychiatrist obtains </a:t>
              </a:r>
              <a:r>
                <a:rPr lang="en-US" sz="1000" dirty="0" smtClean="0"/>
                <a:t>the patient’s </a:t>
              </a:r>
              <a:r>
                <a:rPr lang="en-US" sz="1000" dirty="0"/>
                <a:t>consent to share health information (including mental </a:t>
              </a:r>
              <a:r>
                <a:rPr lang="en-US" sz="1000" dirty="0" smtClean="0"/>
                <a:t>health information</a:t>
              </a:r>
              <a:r>
                <a:rPr lang="en-US" sz="1000" dirty="0"/>
                <a:t>) with other healthcare providers, so that she can send </a:t>
              </a:r>
              <a:r>
                <a:rPr lang="en-US" sz="1000" dirty="0" smtClean="0"/>
                <a:t>a behavioral </a:t>
              </a:r>
              <a:r>
                <a:rPr lang="en-US" sz="1000" dirty="0"/>
                <a:t>health summary of care document back to the </a:t>
              </a:r>
              <a:r>
                <a:rPr lang="en-US" sz="1000" dirty="0" smtClean="0"/>
                <a:t>patient’s PCP</a:t>
              </a:r>
              <a:r>
                <a:rPr lang="en-US" sz="1000" dirty="0"/>
                <a:t>, which includes a full list of medications prescribed by </a:t>
              </a:r>
              <a:r>
                <a:rPr lang="en-US" sz="1000" dirty="0" smtClean="0"/>
                <a:t>the psychiatrist</a:t>
              </a:r>
              <a:r>
                <a:rPr lang="en-US" sz="1000" dirty="0"/>
                <a:t>. The psychiatrist </a:t>
              </a:r>
              <a:r>
                <a:rPr lang="en-US" sz="1000" dirty="0" smtClean="0"/>
                <a:t>can </a:t>
              </a:r>
              <a:r>
                <a:rPr lang="en-US" sz="1000" dirty="0"/>
                <a:t>do this by logging into her </a:t>
              </a:r>
              <a:r>
                <a:rPr lang="en-US" sz="1000" dirty="0" smtClean="0"/>
                <a:t>Mass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 </a:t>
              </a:r>
              <a:r>
                <a:rPr lang="en-US" sz="1000" dirty="0"/>
                <a:t>webmail account, searching for the PCP in the Mass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 Directory </a:t>
              </a:r>
              <a:r>
                <a:rPr lang="en-US" sz="1000" dirty="0"/>
                <a:t>and sending the summary of care document to the </a:t>
              </a:r>
              <a:r>
                <a:rPr lang="en-US" sz="1000" dirty="0" smtClean="0"/>
                <a:t>PCP’s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 </a:t>
              </a:r>
              <a:r>
                <a:rPr lang="en-US" sz="1000" dirty="0"/>
                <a:t>Direct </a:t>
              </a:r>
              <a:r>
                <a:rPr lang="en-US" sz="1000" dirty="0" smtClean="0"/>
                <a:t>Address</a:t>
              </a:r>
              <a:r>
                <a:rPr lang="en-US" sz="1000" dirty="0" smtClean="0"/>
                <a:t>.</a:t>
              </a:r>
              <a:endParaRPr lang="en-US" sz="10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3912870"/>
            <a:ext cx="3897630" cy="1303586"/>
            <a:chOff x="762000" y="4038600"/>
            <a:chExt cx="3897630" cy="1303586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Organization A - ambulatory practice; primary </a:t>
              </a:r>
              <a:r>
                <a:rPr lang="en-US" sz="1100" dirty="0" smtClean="0"/>
                <a:t>care physician </a:t>
              </a:r>
              <a:r>
                <a:rPr lang="en-US" sz="1100" dirty="0"/>
                <a:t>(PCP), using a practiced based EHR with </a:t>
              </a:r>
              <a:r>
                <a:rPr lang="en-US" sz="1100" dirty="0" smtClean="0"/>
                <a:t>a Direct </a:t>
              </a:r>
              <a:r>
                <a:rPr lang="en-US" sz="1100" dirty="0"/>
                <a:t>gateway to the Mass </a:t>
              </a:r>
              <a:r>
                <a:rPr lang="en-US" sz="1100" dirty="0" err="1" smtClean="0"/>
                <a:t>HIway</a:t>
              </a:r>
              <a:r>
                <a:rPr lang="en-US" sz="1100" dirty="0" smtClean="0"/>
                <a:t>;</a:t>
              </a:r>
              <a:endParaRPr lang="en-US" sz="11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Organization B – behavioral health </a:t>
              </a:r>
              <a:r>
                <a:rPr lang="en-US" sz="1100" dirty="0" smtClean="0"/>
                <a:t>organization, using </a:t>
              </a:r>
              <a:r>
                <a:rPr lang="en-US" sz="1100" dirty="0"/>
                <a:t>Mass </a:t>
              </a:r>
              <a:r>
                <a:rPr lang="en-US" sz="1100" dirty="0" err="1"/>
                <a:t>HIway</a:t>
              </a:r>
              <a:r>
                <a:rPr lang="en-US" sz="1100" dirty="0"/>
                <a:t> </a:t>
              </a:r>
              <a:r>
                <a:rPr lang="en-US" sz="1100" dirty="0" smtClean="0"/>
                <a:t>webmail.</a:t>
              </a:r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777490"/>
            <a:ext cx="3897630" cy="939640"/>
            <a:chOff x="762000" y="2971800"/>
            <a:chExt cx="3897630" cy="939640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6445" y="3429000"/>
              <a:ext cx="3893185" cy="48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/>
                <a:t>To improve care coordination, support Patient Centered Medical Home </a:t>
              </a:r>
              <a:r>
                <a:rPr lang="en-US" sz="1100" dirty="0" smtClean="0"/>
                <a:t>standards, and </a:t>
              </a:r>
              <a:r>
                <a:rPr lang="en-US" sz="1100" dirty="0"/>
                <a:t>achieve </a:t>
              </a:r>
              <a:r>
                <a:rPr lang="en-US" sz="1100" dirty="0" smtClean="0"/>
                <a:t>the Meaningful Use HIE and Medication Reconciliation objectives.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368290"/>
            <a:ext cx="3897630" cy="621546"/>
            <a:chOff x="762000" y="5402580"/>
            <a:chExt cx="3897630" cy="621546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CCD </a:t>
              </a:r>
              <a:r>
                <a:rPr lang="en-US" sz="1200" dirty="0"/>
                <a:t>- Summary of </a:t>
              </a:r>
              <a:r>
                <a:rPr lang="en-US" sz="1200"/>
                <a:t>Care </a:t>
              </a:r>
              <a:r>
                <a:rPr lang="en-US" sz="1200" smtClean="0"/>
                <a:t>document.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/>
                <a:t>Ambulatory Practice and Behavioral </a:t>
              </a:r>
              <a:r>
                <a:rPr lang="en-US" sz="1100" dirty="0" smtClean="0"/>
                <a:t>Health Organization.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SUMMARY OF CARE </a:t>
            </a:r>
            <a:r>
              <a:rPr lang="en-US" b="1" dirty="0" smtClean="0">
                <a:solidFill>
                  <a:srgbClr val="F37E2D"/>
                </a:solidFill>
              </a:rPr>
              <a:t>DOCUMENT EXCHANGE BETWEEN</a:t>
            </a:r>
            <a:endParaRPr lang="en-US" b="1" dirty="0">
              <a:solidFill>
                <a:srgbClr val="F37E2D"/>
              </a:solidFill>
            </a:endParaRPr>
          </a:p>
          <a:p>
            <a:pPr algn="ctr"/>
            <a:r>
              <a:rPr lang="en-US" b="1" dirty="0" smtClean="0">
                <a:solidFill>
                  <a:srgbClr val="F37E2D"/>
                </a:solidFill>
              </a:rPr>
              <a:t>PRIMARY </a:t>
            </a:r>
            <a:r>
              <a:rPr lang="en-US" b="1" dirty="0">
                <a:solidFill>
                  <a:srgbClr val="F37E2D"/>
                </a:solidFill>
              </a:rPr>
              <a:t>CARE PHYSICIAN </a:t>
            </a:r>
            <a:r>
              <a:rPr lang="en-US" b="1" dirty="0" smtClean="0">
                <a:solidFill>
                  <a:srgbClr val="F37E2D"/>
                </a:solidFill>
              </a:rPr>
              <a:t>AND </a:t>
            </a:r>
            <a:r>
              <a:rPr lang="en-US" b="1" dirty="0">
                <a:solidFill>
                  <a:srgbClr val="F37E2D"/>
                </a:solidFill>
              </a:rPr>
              <a:t>BEHAVIORAL HEALTH PROVIDER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3097531" y="0"/>
            <a:ext cx="297180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 COORDINATION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3327</TotalTime>
  <Words>379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139</cp:revision>
  <dcterms:created xsi:type="dcterms:W3CDTF">2015-12-02T16:31:52Z</dcterms:created>
  <dcterms:modified xsi:type="dcterms:W3CDTF">2020-08-14T17:13:12Z</dcterms:modified>
</cp:coreProperties>
</file>