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8" r:id="rId1"/>
  </p:sldMasterIdLst>
  <p:notesMasterIdLst>
    <p:notesMasterId r:id="rId4"/>
  </p:notesMasterIdLst>
  <p:handoutMasterIdLst>
    <p:handoutMasterId r:id="rId5"/>
  </p:handoutMasterIdLst>
  <p:sldIdLst>
    <p:sldId id="309" r:id="rId2"/>
    <p:sldId id="308" r:id="rId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84" d="100"/>
          <a:sy n="84" d="100"/>
        </p:scale>
        <p:origin x="1506"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0AD458B-99DE-0340-868E-ECDE6A7F2C27}" type="datetimeFigureOut">
              <a:rPr lang="en-US" smtClean="0"/>
              <a:t>9/10/2020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01F98E4-1D18-C344-92FD-00EE0FA79FB9}" type="slidenum">
              <a:rPr lang="en-US" smtClean="0"/>
              <a:t>‹#›</a:t>
            </a:fld>
            <a:endParaRPr lang="en-US"/>
          </a:p>
        </p:txBody>
      </p:sp>
    </p:spTree>
    <p:extLst>
      <p:ext uri="{BB962C8B-B14F-4D97-AF65-F5344CB8AC3E}">
        <p14:creationId xmlns:p14="http://schemas.microsoft.com/office/powerpoint/2010/main" val="28318081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78307F9-431B-024C-8D06-703983065B27}" type="datetimeFigureOut">
              <a:rPr lang="en-US" smtClean="0"/>
              <a:t>9/10/2020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03D733E-9ACC-9641-A10E-C75D8B9EFDF9}" type="slidenum">
              <a:rPr lang="en-US" smtClean="0"/>
              <a:t>‹#›</a:t>
            </a:fld>
            <a:endParaRPr lang="en-US"/>
          </a:p>
        </p:txBody>
      </p:sp>
    </p:spTree>
    <p:extLst>
      <p:ext uri="{BB962C8B-B14F-4D97-AF65-F5344CB8AC3E}">
        <p14:creationId xmlns:p14="http://schemas.microsoft.com/office/powerpoint/2010/main" val="258356588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851" y="2423161"/>
            <a:ext cx="7819949" cy="822959"/>
          </a:xfrm>
          <a:prstGeom prst="rect">
            <a:avLst/>
          </a:prstGeom>
        </p:spPr>
        <p:txBody>
          <a:bodyPr lIns="91415" tIns="45707" rIns="91415" bIns="45707"/>
          <a:lstStyle>
            <a:lvl1pPr algn="r">
              <a:defRPr sz="3200" b="0" i="0">
                <a:solidFill>
                  <a:schemeClr val="bg1"/>
                </a:solidFill>
                <a:latin typeface="Arial"/>
                <a:cs typeface="Aria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1" y="914400"/>
            <a:ext cx="8229601" cy="1143000"/>
          </a:xfrm>
          <a:prstGeom prst="rect">
            <a:avLst/>
          </a:prstGeom>
        </p:spPr>
        <p:txBody>
          <a:bodyPr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1" y="2133600"/>
            <a:ext cx="8229601" cy="39925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a:prstGeom prst="rect">
            <a:avLst/>
          </a:prstGeom>
        </p:spPr>
        <p:txBody>
          <a:bodyPr vert="eaVert"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14400"/>
            <a:ext cx="6019800" cy="52117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title-no-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515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5" name="Title 1"/>
          <p:cNvSpPr>
            <a:spLocks noGrp="1"/>
          </p:cNvSpPr>
          <p:nvPr>
            <p:ph type="title"/>
          </p:nvPr>
        </p:nvSpPr>
        <p:spPr>
          <a:xfrm>
            <a:off x="457201" y="165101"/>
            <a:ext cx="8229601" cy="639762"/>
          </a:xfrm>
          <a:prstGeom prst="rect">
            <a:avLst/>
          </a:prstGeom>
        </p:spPr>
        <p:txBody>
          <a:bodyPr lIns="91415" tIns="45707" rIns="91415" bIns="45707"/>
          <a:lstStyle>
            <a:lvl1pPr algn="l">
              <a:defRPr sz="2400" b="0" i="0">
                <a:solidFill>
                  <a:schemeClr val="bg1"/>
                </a:solidFill>
                <a:latin typeface="+mj-lt"/>
                <a:cs typeface="Georgia"/>
              </a:defRPr>
            </a:lvl1pPr>
          </a:lstStyle>
          <a:p>
            <a:r>
              <a:rPr lang="en-US" smtClean="0"/>
              <a:t>Click to edit Master title style</a:t>
            </a:r>
            <a:endParaRPr lang="en-US" dirty="0"/>
          </a:p>
        </p:txBody>
      </p:sp>
      <p:sp>
        <p:nvSpPr>
          <p:cNvPr id="6" name="Content Placeholder 2"/>
          <p:cNvSpPr>
            <a:spLocks noGrp="1"/>
          </p:cNvSpPr>
          <p:nvPr>
            <p:ph idx="1"/>
          </p:nvPr>
        </p:nvSpPr>
        <p:spPr>
          <a:xfrm>
            <a:off x="457201" y="1166019"/>
            <a:ext cx="8229601" cy="4525963"/>
          </a:xfrm>
          <a:prstGeom prst="rect">
            <a:avLst/>
          </a:prstGeom>
        </p:spPr>
        <p:txBody>
          <a:bodyPr lIns="91415" tIns="45707" rIns="91415" bIns="45707"/>
          <a:lstStyle>
            <a:lvl1pPr>
              <a:spcBef>
                <a:spcPts val="1200"/>
              </a:spcBef>
              <a:buClr>
                <a:srgbClr val="F5812A"/>
              </a:buClr>
              <a:buFont typeface="Wingdings" charset="2"/>
              <a:buChar char="§"/>
              <a:defRPr sz="2400">
                <a:solidFill>
                  <a:schemeClr val="tx1"/>
                </a:solidFill>
              </a:defRPr>
            </a:lvl1pPr>
            <a:lvl2pPr>
              <a:spcBef>
                <a:spcPts val="600"/>
              </a:spcBef>
              <a:buClr>
                <a:srgbClr val="F5812A"/>
              </a:buClr>
              <a:defRPr sz="2200">
                <a:solidFill>
                  <a:schemeClr val="tx1"/>
                </a:solidFill>
              </a:defRPr>
            </a:lvl2pPr>
            <a:lvl3pPr>
              <a:spcBef>
                <a:spcPts val="600"/>
              </a:spcBef>
              <a:buClr>
                <a:srgbClr val="F5812A"/>
              </a:buClr>
              <a:defRPr sz="2000">
                <a:solidFill>
                  <a:schemeClr val="tx1"/>
                </a:solidFill>
              </a:defRPr>
            </a:lvl3pPr>
            <a:lvl4pPr>
              <a:spcBef>
                <a:spcPts val="600"/>
              </a:spcBef>
              <a:buClr>
                <a:srgbClr val="F5812A"/>
              </a:buClr>
              <a:defRPr sz="1800">
                <a:solidFill>
                  <a:schemeClr val="tx1"/>
                </a:solidFill>
              </a:defRPr>
            </a:lvl4pPr>
            <a:lvl5pPr>
              <a:spcBef>
                <a:spcPts val="600"/>
              </a:spcBef>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165102"/>
            <a:ext cx="8229601" cy="635000"/>
          </a:xfrm>
          <a:prstGeom prst="rect">
            <a:avLst/>
          </a:prstGeom>
        </p:spPr>
        <p:txBody>
          <a:bodyPr lIns="91415" tIns="45707" rIns="91415" bIns="45707"/>
          <a:lstStyle>
            <a:lvl1pPr algn="l">
              <a:defRPr sz="24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1" cy="647700"/>
          </a:xfrm>
          <a:prstGeom prst="rect">
            <a:avLst/>
          </a:prstGeom>
        </p:spPr>
        <p:txBody>
          <a:bodyPr lIns="91415" tIns="45707" rIns="91415" bIns="45707"/>
          <a:lstStyle>
            <a:lvl1pPr algn="l">
              <a:defRPr sz="240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425577"/>
            <a:ext cx="4040188"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6300"/>
            <a:ext cx="4040188"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25577"/>
            <a:ext cx="4041774"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46300"/>
            <a:ext cx="4041774"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7772400" cy="1362076"/>
          </a:xfrm>
          <a:prstGeom prst="rect">
            <a:avLst/>
          </a:prstGeom>
        </p:spPr>
        <p:txBody>
          <a:bodyPr lIns="91415" tIns="45707" rIns="91415" bIns="45707" anchor="t"/>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906713"/>
            <a:ext cx="7772400" cy="1500187"/>
          </a:xfrm>
          <a:prstGeom prst="rect">
            <a:avLst/>
          </a:prstGeom>
        </p:spPr>
        <p:txBody>
          <a:bodyPr lIns="91415" tIns="45707" rIns="91415" bIns="45707" anchor="b"/>
          <a:lstStyle>
            <a:lvl1pPr marL="0" indent="0">
              <a:buNone/>
              <a:defRPr sz="2000">
                <a:solidFill>
                  <a:schemeClr val="tx1"/>
                </a:solidFill>
              </a:defRPr>
            </a:lvl1pPr>
            <a:lvl2pPr marL="457072" indent="0">
              <a:buNone/>
              <a:defRPr sz="1800"/>
            </a:lvl2pPr>
            <a:lvl3pPr marL="914144" indent="0">
              <a:buNone/>
              <a:defRPr sz="1600"/>
            </a:lvl3pPr>
            <a:lvl4pPr marL="1371216" indent="0">
              <a:buNone/>
              <a:defRPr sz="1400"/>
            </a:lvl4pPr>
            <a:lvl5pPr marL="1828288" indent="0">
              <a:buNone/>
              <a:defRPr sz="1400"/>
            </a:lvl5pPr>
            <a:lvl6pPr marL="2285360" indent="0">
              <a:buNone/>
              <a:defRPr sz="1400"/>
            </a:lvl6pPr>
            <a:lvl7pPr marL="2742432" indent="0">
              <a:buNone/>
              <a:defRPr sz="1400"/>
            </a:lvl7pPr>
            <a:lvl8pPr marL="3199504" indent="0">
              <a:buNone/>
              <a:defRPr sz="1400"/>
            </a:lvl8pPr>
            <a:lvl9pPr marL="3656576" indent="0">
              <a:buNone/>
              <a:defRPr sz="14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1" y="1066800"/>
            <a:ext cx="8229601" cy="1143000"/>
          </a:xfrm>
          <a:prstGeom prst="rect">
            <a:avLst/>
          </a:prstGeom>
        </p:spPr>
        <p:txBody>
          <a:bodyPr lIns="91415" tIns="45707" rIns="91415" bIns="45707"/>
          <a:lstStyle>
            <a:lvl1pPr>
              <a:defRPr sz="3400">
                <a:solidFill>
                  <a:schemeClr val="tx1"/>
                </a:solidFill>
              </a:defRPr>
            </a:lvl1p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Title 5"/>
          <p:cNvSpPr>
            <a:spLocks noGrp="1"/>
          </p:cNvSpPr>
          <p:nvPr>
            <p:ph type="title"/>
          </p:nvPr>
        </p:nvSpPr>
        <p:spPr>
          <a:xfrm>
            <a:off x="457200" y="164592"/>
            <a:ext cx="8229600" cy="636422"/>
          </a:xfrm>
          <a:prstGeom prst="rect">
            <a:avLst/>
          </a:prstGeom>
        </p:spPr>
        <p:txBody>
          <a:bodyPr vert="horz" lIns="109728" tIns="54864" rIns="109728" bIns="54864"/>
          <a:lstStyle>
            <a:lvl1pPr algn="l">
              <a:defRPr sz="2400">
                <a:solidFill>
                  <a:srgbClr val="FFFFFF"/>
                </a:solidFill>
              </a:defRPr>
            </a:lvl1pPr>
          </a:lstStyle>
          <a:p>
            <a:r>
              <a:rPr lang="en-US" smtClean="0"/>
              <a:t>Click to edit Master title style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909325"/>
            <a:ext cx="3008314" cy="1162050"/>
          </a:xfrm>
          <a:prstGeom prst="rect">
            <a:avLst/>
          </a:prstGeom>
        </p:spPr>
        <p:txBody>
          <a:bodyPr lIns="91415" tIns="45707" rIns="91415" bIns="45707" anchor="b"/>
          <a:lstStyle>
            <a:lvl1pPr algn="l">
              <a:defRPr sz="19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1" y="909323"/>
            <a:ext cx="5111750" cy="52879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700">
                <a:solidFill>
                  <a:schemeClr val="tx1"/>
                </a:solidFill>
              </a:defRPr>
            </a:lvl2pPr>
            <a:lvl3pPr>
              <a:buClr>
                <a:srgbClr val="F5812A"/>
              </a:buClr>
              <a:defRPr sz="1700">
                <a:solidFill>
                  <a:schemeClr val="tx1"/>
                </a:solidFill>
              </a:defRPr>
            </a:lvl3pPr>
            <a:lvl4pPr>
              <a:buClr>
                <a:srgbClr val="F5812A"/>
              </a:buClr>
              <a:defRPr sz="1700">
                <a:solidFill>
                  <a:schemeClr val="tx1"/>
                </a:solidFill>
              </a:defRPr>
            </a:lvl4pPr>
            <a:lvl5pPr>
              <a:buClr>
                <a:srgbClr val="F5812A"/>
              </a:buClr>
              <a:defRPr sz="1700">
                <a:solidFill>
                  <a:schemeClr val="tx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28523"/>
            <a:ext cx="3008314" cy="4068763"/>
          </a:xfrm>
          <a:prstGeom prst="rect">
            <a:avLst/>
          </a:prstGeom>
        </p:spPr>
        <p:txBody>
          <a:bodyPr lIns="91415" tIns="45707" rIns="91415" bIns="45707"/>
          <a:lstStyle>
            <a:lvl1pPr marL="0" indent="0">
              <a:buNone/>
              <a:defRPr sz="1400">
                <a:solidFill>
                  <a:schemeClr val="tx1">
                    <a:lumMod val="60000"/>
                    <a:lumOff val="40000"/>
                  </a:schemeClr>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a:prstGeom prst="rect">
            <a:avLst/>
          </a:prstGeom>
        </p:spPr>
        <p:txBody>
          <a:bodyPr lIns="91415" tIns="45707" rIns="91415" bIns="45707" anchor="b"/>
          <a:lstStyle>
            <a:lvl1pPr algn="l">
              <a:defRPr sz="2000" b="1">
                <a:solidFill>
                  <a:schemeClr val="tx1"/>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9" y="1066800"/>
            <a:ext cx="5486400" cy="3660775"/>
          </a:xfrm>
          <a:prstGeom prst="rect">
            <a:avLst/>
          </a:prstGeom>
        </p:spPr>
        <p:txBody>
          <a:bodyPr lIns="91415" tIns="45707" rIns="91415" bIns="45707"/>
          <a:lstStyle>
            <a:lvl1pPr marL="0" indent="0">
              <a:buNone/>
              <a:defRPr sz="3200"/>
            </a:lvl1pPr>
            <a:lvl2pPr marL="457072" indent="0">
              <a:buNone/>
              <a:defRPr sz="2800"/>
            </a:lvl2pPr>
            <a:lvl3pPr marL="914144" indent="0">
              <a:buNone/>
              <a:defRPr sz="2400"/>
            </a:lvl3pPr>
            <a:lvl4pPr marL="1371216" indent="0">
              <a:buNone/>
              <a:defRPr sz="2000"/>
            </a:lvl4pPr>
            <a:lvl5pPr marL="1828288" indent="0">
              <a:buNone/>
              <a:defRPr sz="2000"/>
            </a:lvl5pPr>
            <a:lvl6pPr marL="2285360" indent="0">
              <a:buNone/>
              <a:defRPr sz="2000"/>
            </a:lvl6pPr>
            <a:lvl7pPr marL="2742432" indent="0">
              <a:buNone/>
              <a:defRPr sz="2000"/>
            </a:lvl7pPr>
            <a:lvl8pPr marL="3199504" indent="0">
              <a:buNone/>
              <a:defRPr sz="2000"/>
            </a:lvl8pPr>
            <a:lvl9pPr marL="3656576" indent="0">
              <a:buNone/>
              <a:defRPr sz="2000"/>
            </a:lvl9pPr>
          </a:lstStyle>
          <a:p>
            <a:pPr lvl="0"/>
            <a:r>
              <a:rPr lang="en-US"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9" y="5367338"/>
            <a:ext cx="5486400" cy="804862"/>
          </a:xfrm>
          <a:prstGeom prst="rect">
            <a:avLst/>
          </a:prstGeom>
        </p:spPr>
        <p:txBody>
          <a:bodyPr lIns="91415" tIns="45707" rIns="91415" bIns="45707"/>
          <a:lstStyle>
            <a:lvl1pPr marL="0" indent="0">
              <a:buNone/>
              <a:defRPr sz="1400">
                <a:solidFill>
                  <a:schemeClr val="tx1"/>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hf hdr="0" dt="0"/>
  <p:txStyles>
    <p:titleStyle>
      <a:lvl1pPr algn="ctr" rtl="0" eaLnBrk="1" fontAlgn="base" hangingPunct="1">
        <a:spcBef>
          <a:spcPct val="0"/>
        </a:spcBef>
        <a:spcAft>
          <a:spcPct val="0"/>
        </a:spcAft>
        <a:defRPr sz="44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5pPr>
      <a:lvl6pPr marL="457072" algn="ctr" rtl="0" eaLnBrk="1" fontAlgn="base" hangingPunct="1">
        <a:spcBef>
          <a:spcPct val="0"/>
        </a:spcBef>
        <a:spcAft>
          <a:spcPct val="0"/>
        </a:spcAft>
        <a:defRPr sz="4400">
          <a:solidFill>
            <a:schemeClr val="tx2"/>
          </a:solidFill>
          <a:latin typeface="Arial" charset="0"/>
        </a:defRPr>
      </a:lvl6pPr>
      <a:lvl7pPr marL="914144" algn="ctr" rtl="0" eaLnBrk="1" fontAlgn="base" hangingPunct="1">
        <a:spcBef>
          <a:spcPct val="0"/>
        </a:spcBef>
        <a:spcAft>
          <a:spcPct val="0"/>
        </a:spcAft>
        <a:defRPr sz="4400">
          <a:solidFill>
            <a:schemeClr val="tx2"/>
          </a:solidFill>
          <a:latin typeface="Arial" charset="0"/>
        </a:defRPr>
      </a:lvl7pPr>
      <a:lvl8pPr marL="1371216" algn="ctr" rtl="0" eaLnBrk="1" fontAlgn="base" hangingPunct="1">
        <a:spcBef>
          <a:spcPct val="0"/>
        </a:spcBef>
        <a:spcAft>
          <a:spcPct val="0"/>
        </a:spcAft>
        <a:defRPr sz="4400">
          <a:solidFill>
            <a:schemeClr val="tx2"/>
          </a:solidFill>
          <a:latin typeface="Arial" charset="0"/>
        </a:defRPr>
      </a:lvl8pPr>
      <a:lvl9pPr marL="1828288" algn="ctr" rtl="0" eaLnBrk="1" fontAlgn="base" hangingPunct="1">
        <a:spcBef>
          <a:spcPct val="0"/>
        </a:spcBef>
        <a:spcAft>
          <a:spcPct val="0"/>
        </a:spcAft>
        <a:defRPr sz="4400">
          <a:solidFill>
            <a:schemeClr val="tx2"/>
          </a:solidFill>
          <a:latin typeface="Arial" charset="0"/>
        </a:defRPr>
      </a:lvl9pPr>
    </p:titleStyle>
    <p:bodyStyle>
      <a:lvl1pPr marL="342804" indent="-342804"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742" indent="-285670" algn="l" rtl="0" eaLnBrk="1" fontAlgn="base" hangingPunct="1">
        <a:spcBef>
          <a:spcPct val="20000"/>
        </a:spcBef>
        <a:spcAft>
          <a:spcPct val="0"/>
        </a:spcAft>
        <a:buChar char="–"/>
        <a:defRPr sz="2800">
          <a:solidFill>
            <a:schemeClr val="tx1"/>
          </a:solidFill>
          <a:latin typeface="+mn-lt"/>
          <a:ea typeface="ＭＳ Ｐゴシック" charset="-128"/>
        </a:defRPr>
      </a:lvl2pPr>
      <a:lvl3pPr marL="1142680" indent="-228536" algn="l" rtl="0" eaLnBrk="1" fontAlgn="base" hangingPunct="1">
        <a:spcBef>
          <a:spcPct val="20000"/>
        </a:spcBef>
        <a:spcAft>
          <a:spcPct val="0"/>
        </a:spcAft>
        <a:buChar char="•"/>
        <a:defRPr sz="2400">
          <a:solidFill>
            <a:schemeClr val="tx1"/>
          </a:solidFill>
          <a:latin typeface="+mn-lt"/>
          <a:ea typeface="ＭＳ Ｐゴシック" charset="-128"/>
        </a:defRPr>
      </a:lvl3pPr>
      <a:lvl4pPr marL="1599752" indent="-228536" algn="l" rtl="0" eaLnBrk="1" fontAlgn="base" hangingPunct="1">
        <a:spcBef>
          <a:spcPct val="20000"/>
        </a:spcBef>
        <a:spcAft>
          <a:spcPct val="0"/>
        </a:spcAft>
        <a:buChar char="–"/>
        <a:defRPr sz="2000">
          <a:solidFill>
            <a:schemeClr val="tx1"/>
          </a:solidFill>
          <a:latin typeface="+mn-lt"/>
          <a:ea typeface="ＭＳ Ｐゴシック" charset="-128"/>
        </a:defRPr>
      </a:lvl4pPr>
      <a:lvl5pPr marL="2056824" indent="-228536" algn="l" rtl="0" eaLnBrk="1" fontAlgn="base" hangingPunct="1">
        <a:spcBef>
          <a:spcPct val="20000"/>
        </a:spcBef>
        <a:spcAft>
          <a:spcPct val="0"/>
        </a:spcAft>
        <a:buChar char="»"/>
        <a:defRPr sz="2000">
          <a:solidFill>
            <a:schemeClr val="tx1"/>
          </a:solidFill>
          <a:latin typeface="+mn-lt"/>
          <a:ea typeface="ＭＳ Ｐゴシック" charset="-128"/>
        </a:defRPr>
      </a:lvl5pPr>
      <a:lvl6pPr marL="2513896" indent="-228536" algn="l" rtl="0" eaLnBrk="1" fontAlgn="base" hangingPunct="1">
        <a:spcBef>
          <a:spcPct val="20000"/>
        </a:spcBef>
        <a:spcAft>
          <a:spcPct val="0"/>
        </a:spcAft>
        <a:buChar char="»"/>
        <a:defRPr sz="2000">
          <a:solidFill>
            <a:schemeClr val="tx1"/>
          </a:solidFill>
          <a:latin typeface="+mn-lt"/>
        </a:defRPr>
      </a:lvl6pPr>
      <a:lvl7pPr marL="2970968" indent="-228536" algn="l" rtl="0" eaLnBrk="1" fontAlgn="base" hangingPunct="1">
        <a:spcBef>
          <a:spcPct val="20000"/>
        </a:spcBef>
        <a:spcAft>
          <a:spcPct val="0"/>
        </a:spcAft>
        <a:buChar char="»"/>
        <a:defRPr sz="2000">
          <a:solidFill>
            <a:schemeClr val="tx1"/>
          </a:solidFill>
          <a:latin typeface="+mn-lt"/>
        </a:defRPr>
      </a:lvl7pPr>
      <a:lvl8pPr marL="3428040" indent="-228536" algn="l" rtl="0" eaLnBrk="1" fontAlgn="base" hangingPunct="1">
        <a:spcBef>
          <a:spcPct val="20000"/>
        </a:spcBef>
        <a:spcAft>
          <a:spcPct val="0"/>
        </a:spcAft>
        <a:buChar char="»"/>
        <a:defRPr sz="2000">
          <a:solidFill>
            <a:schemeClr val="tx1"/>
          </a:solidFill>
          <a:latin typeface="+mn-lt"/>
        </a:defRPr>
      </a:lvl8pPr>
      <a:lvl9pPr marL="3885112" indent="-228536"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144" rtl="0" eaLnBrk="1" latinLnBrk="0" hangingPunct="1">
        <a:defRPr sz="1800" kern="1200">
          <a:solidFill>
            <a:schemeClr val="tx1"/>
          </a:solidFill>
          <a:latin typeface="+mn-lt"/>
          <a:ea typeface="+mn-ea"/>
          <a:cs typeface="+mn-cs"/>
        </a:defRPr>
      </a:lvl1pPr>
      <a:lvl2pPr marL="457072" algn="l" defTabSz="914144" rtl="0" eaLnBrk="1" latinLnBrk="0" hangingPunct="1">
        <a:defRPr sz="1800" kern="1200">
          <a:solidFill>
            <a:schemeClr val="tx1"/>
          </a:solidFill>
          <a:latin typeface="+mn-lt"/>
          <a:ea typeface="+mn-ea"/>
          <a:cs typeface="+mn-cs"/>
        </a:defRPr>
      </a:lvl2pPr>
      <a:lvl3pPr marL="914144" algn="l" defTabSz="914144" rtl="0" eaLnBrk="1" latinLnBrk="0" hangingPunct="1">
        <a:defRPr sz="1800" kern="1200">
          <a:solidFill>
            <a:schemeClr val="tx1"/>
          </a:solidFill>
          <a:latin typeface="+mn-lt"/>
          <a:ea typeface="+mn-ea"/>
          <a:cs typeface="+mn-cs"/>
        </a:defRPr>
      </a:lvl3pPr>
      <a:lvl4pPr marL="1371216" algn="l" defTabSz="914144" rtl="0" eaLnBrk="1" latinLnBrk="0" hangingPunct="1">
        <a:defRPr sz="1800" kern="1200">
          <a:solidFill>
            <a:schemeClr val="tx1"/>
          </a:solidFill>
          <a:latin typeface="+mn-lt"/>
          <a:ea typeface="+mn-ea"/>
          <a:cs typeface="+mn-cs"/>
        </a:defRPr>
      </a:lvl4pPr>
      <a:lvl5pPr marL="1828288" algn="l" defTabSz="914144" rtl="0" eaLnBrk="1" latinLnBrk="0" hangingPunct="1">
        <a:defRPr sz="1800" kern="1200">
          <a:solidFill>
            <a:schemeClr val="tx1"/>
          </a:solidFill>
          <a:latin typeface="+mn-lt"/>
          <a:ea typeface="+mn-ea"/>
          <a:cs typeface="+mn-cs"/>
        </a:defRPr>
      </a:lvl5pPr>
      <a:lvl6pPr marL="2285360" algn="l" defTabSz="914144" rtl="0" eaLnBrk="1" latinLnBrk="0" hangingPunct="1">
        <a:defRPr sz="1800" kern="1200">
          <a:solidFill>
            <a:schemeClr val="tx1"/>
          </a:solidFill>
          <a:latin typeface="+mn-lt"/>
          <a:ea typeface="+mn-ea"/>
          <a:cs typeface="+mn-cs"/>
        </a:defRPr>
      </a:lvl6pPr>
      <a:lvl7pPr marL="2742432" algn="l" defTabSz="914144" rtl="0" eaLnBrk="1" latinLnBrk="0" hangingPunct="1">
        <a:defRPr sz="1800" kern="1200">
          <a:solidFill>
            <a:schemeClr val="tx1"/>
          </a:solidFill>
          <a:latin typeface="+mn-lt"/>
          <a:ea typeface="+mn-ea"/>
          <a:cs typeface="+mn-cs"/>
        </a:defRPr>
      </a:lvl7pPr>
      <a:lvl8pPr marL="3199504" algn="l" defTabSz="914144" rtl="0" eaLnBrk="1" latinLnBrk="0" hangingPunct="1">
        <a:defRPr sz="1800" kern="1200">
          <a:solidFill>
            <a:schemeClr val="tx1"/>
          </a:solidFill>
          <a:latin typeface="+mn-lt"/>
          <a:ea typeface="+mn-ea"/>
          <a:cs typeface="+mn-cs"/>
        </a:defRPr>
      </a:lvl8pPr>
      <a:lvl9pPr marL="3656576" algn="l" defTabSz="9141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www.mehi.masstech.org/Icons" TargetMode="External"/><Relationship Id="rId7"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hyperlink" Target="http://www.mehi.masstech.org/Ic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872391"/>
            <a:ext cx="9144000" cy="892552"/>
          </a:xfrm>
          <a:prstGeom prst="rect">
            <a:avLst/>
          </a:prstGeom>
          <a:noFill/>
        </p:spPr>
        <p:txBody>
          <a:bodyPr wrap="square" rtlCol="0">
            <a:spAutoFit/>
          </a:bodyPr>
          <a:lstStyle/>
          <a:p>
            <a:pPr algn="ctr"/>
            <a:r>
              <a:rPr lang="en-US" b="1" dirty="0" smtClean="0">
                <a:solidFill>
                  <a:srgbClr val="F48228"/>
                </a:solidFill>
              </a:rPr>
              <a:t>TRANSITION AND COORDINATION OF CARE FOR CO-OCCURING </a:t>
            </a:r>
            <a:r>
              <a:rPr lang="en-US" b="1" dirty="0">
                <a:solidFill>
                  <a:srgbClr val="F48228"/>
                </a:solidFill>
              </a:rPr>
              <a:t/>
            </a:r>
            <a:br>
              <a:rPr lang="en-US" b="1" dirty="0">
                <a:solidFill>
                  <a:srgbClr val="F48228"/>
                </a:solidFill>
              </a:rPr>
            </a:br>
            <a:r>
              <a:rPr lang="en-US" b="1" dirty="0" smtClean="0">
                <a:solidFill>
                  <a:srgbClr val="F48228"/>
                </a:solidFill>
              </a:rPr>
              <a:t>ACUTE MEDICAL AND BEHAVIORAL HEALTH CONDITIONS</a:t>
            </a:r>
            <a:endParaRPr lang="en-US" b="1" dirty="0">
              <a:solidFill>
                <a:srgbClr val="F48228"/>
              </a:solidFill>
            </a:endParaRPr>
          </a:p>
          <a:p>
            <a:pPr algn="ctr"/>
            <a:endParaRPr lang="en-US" sz="1600" dirty="0"/>
          </a:p>
        </p:txBody>
      </p:sp>
      <p:sp>
        <p:nvSpPr>
          <p:cNvPr id="6" name="Oval 5"/>
          <p:cNvSpPr>
            <a:spLocks/>
          </p:cNvSpPr>
          <p:nvPr/>
        </p:nvSpPr>
        <p:spPr>
          <a:xfrm>
            <a:off x="1816456" y="1572676"/>
            <a:ext cx="5503169" cy="3935656"/>
          </a:xfrm>
          <a:prstGeom prst="ellipse">
            <a:avLst/>
          </a:prstGeom>
          <a:solidFill>
            <a:srgbClr val="F0F0F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a:cxnSpLocks/>
          </p:cNvCxnSpPr>
          <p:nvPr/>
        </p:nvCxnSpPr>
        <p:spPr>
          <a:xfrm flipV="1">
            <a:off x="2225040" y="4025902"/>
            <a:ext cx="1219200" cy="525778"/>
          </a:xfrm>
          <a:prstGeom prst="line">
            <a:avLst/>
          </a:prstGeom>
          <a:ln w="12700">
            <a:prstDash val="dash"/>
          </a:ln>
          <a:effectLst/>
        </p:spPr>
        <p:style>
          <a:lnRef idx="2">
            <a:schemeClr val="accent1"/>
          </a:lnRef>
          <a:fillRef idx="0">
            <a:schemeClr val="accent1"/>
          </a:fillRef>
          <a:effectRef idx="1">
            <a:schemeClr val="accent1"/>
          </a:effectRef>
          <a:fontRef idx="minor">
            <a:schemeClr val="tx1"/>
          </a:fontRef>
        </p:style>
      </p:cxnSp>
      <p:sp>
        <p:nvSpPr>
          <p:cNvPr id="8" name="Oval 7"/>
          <p:cNvSpPr>
            <a:spLocks/>
          </p:cNvSpPr>
          <p:nvPr/>
        </p:nvSpPr>
        <p:spPr>
          <a:xfrm>
            <a:off x="3203752" y="2537862"/>
            <a:ext cx="2708856" cy="1937270"/>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a:t>
            </a:r>
            <a:endParaRPr lang="en-US" dirty="0"/>
          </a:p>
        </p:txBody>
      </p:sp>
      <p:sp>
        <p:nvSpPr>
          <p:cNvPr id="12" name="TextBox 11"/>
          <p:cNvSpPr txBox="1"/>
          <p:nvPr/>
        </p:nvSpPr>
        <p:spPr>
          <a:xfrm>
            <a:off x="1919326" y="3324285"/>
            <a:ext cx="1370455" cy="430887"/>
          </a:xfrm>
          <a:prstGeom prst="rect">
            <a:avLst/>
          </a:prstGeom>
          <a:noFill/>
        </p:spPr>
        <p:txBody>
          <a:bodyPr wrap="square" rtlCol="0">
            <a:spAutoFit/>
          </a:bodyPr>
          <a:lstStyle/>
          <a:p>
            <a:pPr algn="ctr"/>
            <a:r>
              <a:rPr lang="en-US" sz="1100" b="1" dirty="0" smtClean="0">
                <a:solidFill>
                  <a:srgbClr val="012653"/>
                </a:solidFill>
                <a:cs typeface="Arial"/>
              </a:rPr>
              <a:t>HOSPITAL</a:t>
            </a:r>
          </a:p>
          <a:p>
            <a:pPr algn="ctr"/>
            <a:r>
              <a:rPr lang="en-US" sz="1100" b="1" dirty="0" smtClean="0">
                <a:solidFill>
                  <a:srgbClr val="012653"/>
                </a:solidFill>
                <a:cs typeface="Arial"/>
              </a:rPr>
              <a:t>ER / INPATIENT</a:t>
            </a:r>
            <a:endParaRPr lang="en-US" sz="1100" b="1" dirty="0">
              <a:solidFill>
                <a:srgbClr val="012653"/>
              </a:solidFill>
              <a:latin typeface="Arial"/>
              <a:cs typeface="Arial"/>
            </a:endParaRPr>
          </a:p>
        </p:txBody>
      </p:sp>
      <p:sp>
        <p:nvSpPr>
          <p:cNvPr id="13" name="TextBox 12"/>
          <p:cNvSpPr txBox="1"/>
          <p:nvPr/>
        </p:nvSpPr>
        <p:spPr>
          <a:xfrm>
            <a:off x="4449804" y="4720518"/>
            <a:ext cx="1767603" cy="430887"/>
          </a:xfrm>
          <a:prstGeom prst="rect">
            <a:avLst/>
          </a:prstGeom>
          <a:noFill/>
        </p:spPr>
        <p:txBody>
          <a:bodyPr wrap="square" rtlCol="0">
            <a:spAutoFit/>
          </a:bodyPr>
          <a:lstStyle/>
          <a:p>
            <a:r>
              <a:rPr lang="en-US" sz="1100" b="1" dirty="0" smtClean="0">
                <a:solidFill>
                  <a:srgbClr val="012653"/>
                </a:solidFill>
                <a:cs typeface="Arial"/>
              </a:rPr>
              <a:t>SUBSTANCE ABUSE TREATMENT CENTERS</a:t>
            </a:r>
            <a:endParaRPr lang="en-US" sz="1100" b="1" dirty="0">
              <a:solidFill>
                <a:srgbClr val="012653"/>
              </a:solidFill>
              <a:latin typeface="Arial"/>
              <a:cs typeface="Arial"/>
            </a:endParaRPr>
          </a:p>
        </p:txBody>
      </p:sp>
      <p:sp>
        <p:nvSpPr>
          <p:cNvPr id="19" name="TextBox 18"/>
          <p:cNvSpPr txBox="1"/>
          <p:nvPr/>
        </p:nvSpPr>
        <p:spPr>
          <a:xfrm>
            <a:off x="5862752" y="3329277"/>
            <a:ext cx="1496574" cy="430887"/>
          </a:xfrm>
          <a:prstGeom prst="rect">
            <a:avLst/>
          </a:prstGeom>
          <a:noFill/>
        </p:spPr>
        <p:txBody>
          <a:bodyPr wrap="square" rtlCol="0">
            <a:spAutoFit/>
          </a:bodyPr>
          <a:lstStyle/>
          <a:p>
            <a:pPr algn="ctr"/>
            <a:r>
              <a:rPr lang="en-US" sz="1100" b="1" dirty="0" smtClean="0">
                <a:solidFill>
                  <a:srgbClr val="012653"/>
                </a:solidFill>
                <a:cs typeface="Arial"/>
              </a:rPr>
              <a:t>COMMUNITY HEALTH CENTERS</a:t>
            </a:r>
            <a:endParaRPr lang="en-US" sz="1100" b="1" dirty="0">
              <a:solidFill>
                <a:srgbClr val="012653"/>
              </a:solidFill>
              <a:latin typeface="Arial"/>
              <a:cs typeface="Arial"/>
            </a:endParaRPr>
          </a:p>
        </p:txBody>
      </p:sp>
      <p:cxnSp>
        <p:nvCxnSpPr>
          <p:cNvPr id="20" name="Straight Connector 19"/>
          <p:cNvCxnSpPr>
            <a:cxnSpLocks/>
            <a:stCxn id="6" idx="0"/>
            <a:endCxn id="8" idx="0"/>
          </p:cNvCxnSpPr>
          <p:nvPr/>
        </p:nvCxnSpPr>
        <p:spPr>
          <a:xfrm flipH="1">
            <a:off x="4558180" y="1572676"/>
            <a:ext cx="9861" cy="965186"/>
          </a:xfrm>
          <a:prstGeom prst="line">
            <a:avLst/>
          </a:prstGeom>
          <a:ln w="12700">
            <a:prstDash val="dash"/>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a:cxnSpLocks/>
          </p:cNvCxnSpPr>
          <p:nvPr/>
        </p:nvCxnSpPr>
        <p:spPr>
          <a:xfrm>
            <a:off x="5740400" y="4025902"/>
            <a:ext cx="1199490" cy="525778"/>
          </a:xfrm>
          <a:prstGeom prst="line">
            <a:avLst/>
          </a:prstGeom>
          <a:ln w="12700">
            <a:prstDash val="dash"/>
          </a:ln>
          <a:effectLst/>
        </p:spPr>
        <p:style>
          <a:lnRef idx="2">
            <a:schemeClr val="accent1"/>
          </a:lnRef>
          <a:fillRef idx="0">
            <a:schemeClr val="accent1"/>
          </a:fillRef>
          <a:effectRef idx="1">
            <a:schemeClr val="accent1"/>
          </a:effectRef>
          <a:fontRef idx="minor">
            <a:schemeClr val="tx1"/>
          </a:fontRef>
        </p:style>
      </p:cxnSp>
      <p:grpSp>
        <p:nvGrpSpPr>
          <p:cNvPr id="3" name="Group 2"/>
          <p:cNvGrpSpPr/>
          <p:nvPr/>
        </p:nvGrpSpPr>
        <p:grpSpPr>
          <a:xfrm>
            <a:off x="1674726" y="5675356"/>
            <a:ext cx="5803876" cy="750200"/>
            <a:chOff x="1786486" y="5675356"/>
            <a:chExt cx="5803876" cy="750200"/>
          </a:xfrm>
        </p:grpSpPr>
        <p:sp>
          <p:nvSpPr>
            <p:cNvPr id="26" name="Rectangle 17"/>
            <p:cNvSpPr>
              <a:spLocks noChangeArrowheads="1"/>
            </p:cNvSpPr>
            <p:nvPr/>
          </p:nvSpPr>
          <p:spPr bwMode="auto">
            <a:xfrm>
              <a:off x="1786486" y="5680897"/>
              <a:ext cx="779780" cy="744659"/>
            </a:xfrm>
            <a:prstGeom prst="rect">
              <a:avLst/>
            </a:prstGeom>
            <a:noFill/>
            <a:ln w="9525">
              <a:solidFill>
                <a:srgbClr val="F37E2D"/>
              </a:solidFill>
              <a:miter lim="800000"/>
              <a:headEnd/>
              <a:tailEnd/>
            </a:ln>
            <a:extLst>
              <a:ext uri="{909E8E84-426E-40dd-AFC4-6F175D3DCCD1}">
                <a14:hiddenFill xmlns:a14="http://schemas.microsoft.com/office/drawing/2010/main" xmlns="">
                  <a:solidFill>
                    <a:schemeClr val="bg1"/>
                  </a:solidFill>
                </a14:hiddenFill>
              </a:ext>
            </a:extLst>
          </p:spPr>
          <p:txBody>
            <a:bodyPr wrap="none" anchor="ctr"/>
            <a:lstStyle/>
            <a:p>
              <a:endParaRPr lang="en-US"/>
            </a:p>
          </p:txBody>
        </p:sp>
        <p:sp>
          <p:nvSpPr>
            <p:cNvPr id="27" name="Rectangle 18"/>
            <p:cNvSpPr>
              <a:spLocks noChangeArrowheads="1"/>
            </p:cNvSpPr>
            <p:nvPr/>
          </p:nvSpPr>
          <p:spPr bwMode="auto">
            <a:xfrm>
              <a:off x="1786487" y="5884068"/>
              <a:ext cx="779780" cy="2905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a:spAutoFit/>
            </a:bodyPr>
            <a:lstStyle/>
            <a:p>
              <a:pPr algn="ctr"/>
              <a:r>
                <a:rPr lang="en-US" sz="1300" dirty="0" smtClean="0">
                  <a:solidFill>
                    <a:srgbClr val="F37E2D"/>
                  </a:solidFill>
                </a:rPr>
                <a:t>GOALS</a:t>
              </a:r>
              <a:endParaRPr lang="en-US" sz="1300" dirty="0">
                <a:solidFill>
                  <a:srgbClr val="F37E2D"/>
                </a:solidFill>
              </a:endParaRPr>
            </a:p>
          </p:txBody>
        </p:sp>
        <p:sp>
          <p:nvSpPr>
            <p:cNvPr id="28" name="TextBox 27"/>
            <p:cNvSpPr txBox="1"/>
            <p:nvPr/>
          </p:nvSpPr>
          <p:spPr>
            <a:xfrm>
              <a:off x="2632426" y="5684892"/>
              <a:ext cx="1182959"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Prompt, Accurate</a:t>
              </a:r>
            </a:p>
            <a:p>
              <a:pPr algn="ctr">
                <a:lnSpc>
                  <a:spcPts val="1100"/>
                </a:lnSpc>
              </a:pPr>
              <a:r>
                <a:rPr lang="en-US" sz="900" b="1" dirty="0">
                  <a:solidFill>
                    <a:srgbClr val="012653"/>
                  </a:solidFill>
                  <a:cs typeface="Arial"/>
                </a:rPr>
                <a:t>Assessment and </a:t>
              </a:r>
              <a:r>
                <a:rPr lang="en-US" sz="900" b="1" dirty="0" smtClean="0">
                  <a:solidFill>
                    <a:srgbClr val="012653"/>
                  </a:solidFill>
                  <a:cs typeface="Arial"/>
                </a:rPr>
                <a:t>Coordination</a:t>
              </a:r>
              <a:endParaRPr lang="en-US" sz="900" b="1" dirty="0">
                <a:solidFill>
                  <a:srgbClr val="012653"/>
                </a:solidFill>
                <a:latin typeface="Arial"/>
                <a:cs typeface="Arial"/>
              </a:endParaRPr>
            </a:p>
          </p:txBody>
        </p:sp>
        <p:sp>
          <p:nvSpPr>
            <p:cNvPr id="29" name="TextBox 28"/>
            <p:cNvSpPr txBox="1"/>
            <p:nvPr/>
          </p:nvSpPr>
          <p:spPr>
            <a:xfrm>
              <a:off x="3878530" y="5680897"/>
              <a:ext cx="1380590"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Sharing of pertinent information between providers via </a:t>
              </a:r>
              <a:br>
                <a:rPr lang="en-US" sz="900" b="1" dirty="0">
                  <a:solidFill>
                    <a:srgbClr val="012653"/>
                  </a:solidFill>
                  <a:cs typeface="Arial"/>
                </a:rPr>
              </a:br>
              <a:r>
                <a:rPr lang="en-US" sz="900" b="1" dirty="0">
                  <a:solidFill>
                    <a:srgbClr val="012653"/>
                  </a:solidFill>
                  <a:cs typeface="Arial"/>
                </a:rPr>
                <a:t>Mass </a:t>
              </a:r>
              <a:r>
                <a:rPr lang="en-US" sz="900" b="1" dirty="0" err="1" smtClean="0">
                  <a:solidFill>
                    <a:srgbClr val="012653"/>
                  </a:solidFill>
                  <a:cs typeface="Arial"/>
                </a:rPr>
                <a:t>HIway</a:t>
              </a:r>
              <a:endParaRPr lang="en-US" sz="900" b="1" dirty="0">
                <a:solidFill>
                  <a:srgbClr val="012653"/>
                </a:solidFill>
                <a:latin typeface="Arial"/>
                <a:cs typeface="Arial"/>
              </a:endParaRPr>
            </a:p>
          </p:txBody>
        </p:sp>
        <p:sp>
          <p:nvSpPr>
            <p:cNvPr id="30" name="TextBox 29"/>
            <p:cNvSpPr txBox="1"/>
            <p:nvPr/>
          </p:nvSpPr>
          <p:spPr>
            <a:xfrm>
              <a:off x="5323328" y="5678032"/>
              <a:ext cx="1097280"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Attain better </a:t>
              </a:r>
              <a:br>
                <a:rPr lang="en-US" sz="900" b="1" dirty="0">
                  <a:solidFill>
                    <a:srgbClr val="012653"/>
                  </a:solidFill>
                  <a:cs typeface="Arial"/>
                </a:rPr>
              </a:br>
              <a:r>
                <a:rPr lang="en-US" sz="900" b="1" dirty="0">
                  <a:solidFill>
                    <a:srgbClr val="012653"/>
                  </a:solidFill>
                  <a:cs typeface="Arial"/>
                </a:rPr>
                <a:t>patient </a:t>
              </a:r>
              <a:r>
                <a:rPr lang="en-US" sz="900" b="1" dirty="0" smtClean="0">
                  <a:solidFill>
                    <a:srgbClr val="012653"/>
                  </a:solidFill>
                  <a:cs typeface="Arial"/>
                </a:rPr>
                <a:t>outcomes</a:t>
              </a:r>
              <a:endParaRPr lang="en-US" sz="900" b="1" dirty="0">
                <a:solidFill>
                  <a:srgbClr val="012653"/>
                </a:solidFill>
                <a:cs typeface="Arial"/>
              </a:endParaRPr>
            </a:p>
          </p:txBody>
        </p:sp>
        <p:sp>
          <p:nvSpPr>
            <p:cNvPr id="31" name="TextBox 30"/>
            <p:cNvSpPr txBox="1"/>
            <p:nvPr/>
          </p:nvSpPr>
          <p:spPr>
            <a:xfrm>
              <a:off x="6493082" y="5675356"/>
              <a:ext cx="1097280"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Reduce </a:t>
              </a:r>
            </a:p>
            <a:p>
              <a:pPr algn="ctr">
                <a:lnSpc>
                  <a:spcPts val="1100"/>
                </a:lnSpc>
              </a:pPr>
              <a:r>
                <a:rPr lang="en-US" sz="900" b="1" dirty="0" smtClean="0">
                  <a:solidFill>
                    <a:srgbClr val="012653"/>
                  </a:solidFill>
                  <a:cs typeface="Arial"/>
                </a:rPr>
                <a:t>readmissions</a:t>
              </a:r>
              <a:endParaRPr lang="en-US" sz="900" b="1" dirty="0">
                <a:solidFill>
                  <a:srgbClr val="012653"/>
                </a:solidFill>
                <a:cs typeface="Arial"/>
              </a:endParaRPr>
            </a:p>
          </p:txBody>
        </p:sp>
      </p:grpSp>
      <p:pic>
        <p:nvPicPr>
          <p:cNvPr id="48" name="Picture 47"/>
          <p:cNvPicPr>
            <a:picLocks noChangeAspect="1"/>
          </p:cNvPicPr>
          <p:nvPr/>
        </p:nvPicPr>
        <p:blipFill>
          <a:blip r:embed="rId2"/>
          <a:srcRect r="-38" b="9999"/>
          <a:stretch>
            <a:fillRect/>
          </a:stretch>
        </p:blipFill>
        <p:spPr>
          <a:xfrm>
            <a:off x="4" y="788670"/>
            <a:ext cx="9159246" cy="45720"/>
          </a:xfrm>
          <a:prstGeom prst="rect">
            <a:avLst/>
          </a:prstGeom>
          <a:effectLst/>
        </p:spPr>
      </p:pic>
      <p:sp>
        <p:nvSpPr>
          <p:cNvPr id="50" name="TextBox 49"/>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3"/>
              </a:rPr>
              <a:t>mehi.masstech.org/Icons</a:t>
            </a:r>
            <a:r>
              <a:rPr lang="en-US" sz="900" dirty="0" smtClean="0"/>
              <a:t> </a:t>
            </a:r>
            <a:endParaRPr lang="en-US" sz="900" dirty="0"/>
          </a:p>
        </p:txBody>
      </p:sp>
      <p:pic>
        <p:nvPicPr>
          <p:cNvPr id="35" name="Picture 3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50125" y="2812192"/>
            <a:ext cx="566105" cy="1317163"/>
          </a:xfrm>
          <a:prstGeom prst="rect">
            <a:avLst/>
          </a:prstGeom>
        </p:spPr>
      </p:pic>
      <p:sp>
        <p:nvSpPr>
          <p:cNvPr id="38" name="Folded Corner 37"/>
          <p:cNvSpPr/>
          <p:nvPr/>
        </p:nvSpPr>
        <p:spPr>
          <a:xfrm>
            <a:off x="4225777" y="2798563"/>
            <a:ext cx="630936" cy="522397"/>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lnSpc>
                <a:spcPts val="1200"/>
              </a:lnSpc>
            </a:pPr>
            <a:r>
              <a:rPr lang="en-US" sz="900" b="1" dirty="0" smtClean="0">
                <a:solidFill>
                  <a:srgbClr val="012653"/>
                </a:solidFill>
                <a:latin typeface="Calibri"/>
                <a:cs typeface="Calibri"/>
              </a:rPr>
              <a:t>Acute Care</a:t>
            </a:r>
          </a:p>
          <a:p>
            <a:pPr algn="ctr">
              <a:lnSpc>
                <a:spcPts val="1200"/>
              </a:lnSpc>
            </a:pPr>
            <a:r>
              <a:rPr lang="en-US" sz="900" b="1" dirty="0" smtClean="0">
                <a:solidFill>
                  <a:srgbClr val="012653"/>
                </a:solidFill>
                <a:latin typeface="Calibri"/>
                <a:cs typeface="Calibri"/>
              </a:rPr>
              <a:t>Checklist</a:t>
            </a:r>
            <a:endParaRPr lang="en-US" sz="900" b="1" dirty="0">
              <a:solidFill>
                <a:srgbClr val="012653"/>
              </a:solidFill>
              <a:latin typeface="Calibri"/>
              <a:cs typeface="Calibri"/>
            </a:endParaRPr>
          </a:p>
        </p:txBody>
      </p:sp>
      <p:sp>
        <p:nvSpPr>
          <p:cNvPr id="41" name="Folded Corner 40"/>
          <p:cNvSpPr/>
          <p:nvPr/>
        </p:nvSpPr>
        <p:spPr>
          <a:xfrm>
            <a:off x="4225777" y="3429005"/>
            <a:ext cx="630936" cy="708746"/>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lnSpc>
                <a:spcPts val="1000"/>
              </a:lnSpc>
            </a:pPr>
            <a:r>
              <a:rPr lang="en-US" sz="900" b="1" dirty="0" smtClean="0">
                <a:solidFill>
                  <a:srgbClr val="012653"/>
                </a:solidFill>
                <a:latin typeface="Calibri"/>
                <a:cs typeface="Calibri"/>
              </a:rPr>
              <a:t>CCSDA</a:t>
            </a:r>
          </a:p>
          <a:p>
            <a:pPr algn="ctr">
              <a:lnSpc>
                <a:spcPts val="1000"/>
              </a:lnSpc>
            </a:pPr>
            <a:r>
              <a:rPr lang="en-US" sz="900" b="1" dirty="0" smtClean="0">
                <a:solidFill>
                  <a:srgbClr val="012653"/>
                </a:solidFill>
                <a:latin typeface="Calibri"/>
                <a:cs typeface="Calibri"/>
              </a:rPr>
              <a:t>Transition</a:t>
            </a:r>
          </a:p>
          <a:p>
            <a:pPr algn="ctr">
              <a:lnSpc>
                <a:spcPts val="1000"/>
              </a:lnSpc>
            </a:pPr>
            <a:r>
              <a:rPr lang="en-US" sz="900" b="1" dirty="0" smtClean="0">
                <a:solidFill>
                  <a:srgbClr val="012653"/>
                </a:solidFill>
                <a:latin typeface="Calibri"/>
                <a:cs typeface="Calibri"/>
              </a:rPr>
              <a:t>of Care</a:t>
            </a:r>
          </a:p>
          <a:p>
            <a:pPr algn="ctr">
              <a:lnSpc>
                <a:spcPts val="1000"/>
              </a:lnSpc>
            </a:pPr>
            <a:r>
              <a:rPr lang="en-US" sz="900" b="1" dirty="0" smtClean="0">
                <a:solidFill>
                  <a:srgbClr val="012653"/>
                </a:solidFill>
                <a:latin typeface="Calibri"/>
                <a:cs typeface="Calibri"/>
              </a:rPr>
              <a:t>Document</a:t>
            </a:r>
            <a:endParaRPr lang="en-US" sz="900" b="1" dirty="0">
              <a:solidFill>
                <a:srgbClr val="012653"/>
              </a:solidFill>
              <a:latin typeface="Calibri"/>
              <a:cs typeface="Calibri"/>
            </a:endParaRPr>
          </a:p>
        </p:txBody>
      </p:sp>
      <p:pic>
        <p:nvPicPr>
          <p:cNvPr id="42" name="Picture 41" descr="HIway logo.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17919" y="3258970"/>
            <a:ext cx="860767" cy="424936"/>
          </a:xfrm>
          <a:prstGeom prst="rect">
            <a:avLst/>
          </a:prstGeom>
        </p:spPr>
      </p:pic>
      <p:pic>
        <p:nvPicPr>
          <p:cNvPr id="43" name="Picture 4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16704" y="2636067"/>
            <a:ext cx="835645" cy="644988"/>
          </a:xfrm>
          <a:prstGeom prst="rect">
            <a:avLst/>
          </a:prstGeom>
        </p:spPr>
      </p:pic>
      <p:pic>
        <p:nvPicPr>
          <p:cNvPr id="47" name="Picture 4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52948" y="2636067"/>
            <a:ext cx="709918" cy="677567"/>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43909" y="4596632"/>
            <a:ext cx="773015" cy="754161"/>
          </a:xfrm>
          <a:prstGeom prst="rect">
            <a:avLst/>
          </a:prstGeom>
        </p:spPr>
      </p:pic>
      <p:sp>
        <p:nvSpPr>
          <p:cNvPr id="33" name="TextBox 32"/>
          <p:cNvSpPr txBox="1"/>
          <p:nvPr/>
        </p:nvSpPr>
        <p:spPr>
          <a:xfrm>
            <a:off x="3097531" y="0"/>
            <a:ext cx="2971800"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CARE COORDINATION</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348794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USE_CASE_BK2"/>
          <p:cNvPicPr>
            <a:picLocks noChangeAspect="1" noChangeArrowheads="1"/>
          </p:cNvPicPr>
          <p:nvPr/>
        </p:nvPicPr>
        <p:blipFill rotWithShape="1">
          <a:blip r:embed="rId2">
            <a:extLst>
              <a:ext uri="{28A0092B-C50C-407E-A947-70E740481C1C}">
                <a14:useLocalDpi xmlns:a14="http://schemas.microsoft.com/office/drawing/2010/main" val="0"/>
              </a:ext>
            </a:extLst>
          </a:blip>
          <a:srcRect t="21301"/>
          <a:stretch/>
        </p:blipFill>
        <p:spPr bwMode="auto">
          <a:xfrm>
            <a:off x="0" y="1460500"/>
            <a:ext cx="9142413" cy="5395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 name="Rectangle 5"/>
          <p:cNvSpPr>
            <a:spLocks noChangeArrowheads="1"/>
          </p:cNvSpPr>
          <p:nvPr/>
        </p:nvSpPr>
        <p:spPr bwMode="auto">
          <a:xfrm>
            <a:off x="381000" y="1657350"/>
            <a:ext cx="8382000" cy="4865370"/>
          </a:xfrm>
          <a:prstGeom prst="rect">
            <a:avLst/>
          </a:prstGeom>
          <a:solidFill>
            <a:srgbClr val="ECEEEC"/>
          </a:solidFill>
          <a:ln w="9525" cap="rnd">
            <a:solidFill>
              <a:srgbClr val="F37E2D"/>
            </a:solidFill>
            <a:prstDash val="sysDot"/>
            <a:miter lim="800000"/>
            <a:headEnd/>
            <a:tailEnd/>
          </a:ln>
        </p:spPr>
        <p:txBody>
          <a:bodyPr wrap="none" anchor="ctr"/>
          <a:lstStyle/>
          <a:p>
            <a:endParaRPr lang="en-US"/>
          </a:p>
        </p:txBody>
      </p:sp>
      <p:grpSp>
        <p:nvGrpSpPr>
          <p:cNvPr id="18" name="Group 17"/>
          <p:cNvGrpSpPr/>
          <p:nvPr/>
        </p:nvGrpSpPr>
        <p:grpSpPr>
          <a:xfrm>
            <a:off x="5334000" y="1879600"/>
            <a:ext cx="3181350" cy="4257496"/>
            <a:chOff x="5334000" y="1879600"/>
            <a:chExt cx="3181350" cy="4257496"/>
          </a:xfrm>
        </p:grpSpPr>
        <p:sp>
          <p:nvSpPr>
            <p:cNvPr id="5" name="Rectangle 8"/>
            <p:cNvSpPr>
              <a:spLocks noChangeArrowheads="1"/>
            </p:cNvSpPr>
            <p:nvPr/>
          </p:nvSpPr>
          <p:spPr bwMode="auto">
            <a:xfrm>
              <a:off x="5349875" y="2413000"/>
              <a:ext cx="3165475" cy="372409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r>
                <a:rPr lang="en-US" sz="1100" dirty="0">
                  <a:solidFill>
                    <a:srgbClr val="404040"/>
                  </a:solidFill>
                </a:rPr>
                <a:t>A homeless woman presents to a neighborhood Community Health Center (CHC) with acute cardiac symptoms as well as evidence of substance use disorder (SUD). She is assessed by a clinician at the CHC and transferred to an acute care hospital emergency room (ER) for treatment. The CHC clinician completes the new standardized Acute Care Checklist form and sends her to the acute care hospital ER via the Mass </a:t>
              </a:r>
              <a:r>
                <a:rPr lang="en-US" sz="1100" dirty="0" err="1">
                  <a:solidFill>
                    <a:srgbClr val="404040"/>
                  </a:solidFill>
                </a:rPr>
                <a:t>HIway</a:t>
              </a:r>
              <a:r>
                <a:rPr lang="en-US" sz="1100" dirty="0">
                  <a:solidFill>
                    <a:srgbClr val="404040"/>
                  </a:solidFill>
                </a:rPr>
                <a:t>. </a:t>
              </a:r>
            </a:p>
            <a:p>
              <a:endParaRPr lang="en-US" sz="1100" dirty="0">
                <a:solidFill>
                  <a:srgbClr val="404040"/>
                </a:solidFill>
              </a:endParaRPr>
            </a:p>
            <a:p>
              <a:r>
                <a:rPr lang="en-US" sz="1100" dirty="0">
                  <a:solidFill>
                    <a:srgbClr val="404040"/>
                  </a:solidFill>
                </a:rPr>
                <a:t>Upon arrival in the ER, the patient’s information from the CHC is already in the hands of the ER clinician. The patient is assessed and determined to be medically stable, but in need of treatment for SUD. </a:t>
              </a:r>
            </a:p>
            <a:p>
              <a:endParaRPr lang="en-US" sz="1100" dirty="0">
                <a:solidFill>
                  <a:srgbClr val="404040"/>
                </a:solidFill>
              </a:endParaRPr>
            </a:p>
            <a:p>
              <a:r>
                <a:rPr lang="en-US" sz="1100" dirty="0">
                  <a:solidFill>
                    <a:srgbClr val="404040"/>
                  </a:solidFill>
                </a:rPr>
                <a:t>The patient requests treatment for her SUD and is discharged to a Substance Abuse Treatment Center. The ER clinician prepares the Standardized Transition of Care Document and sends it to the SUD via the Mass </a:t>
              </a:r>
              <a:r>
                <a:rPr lang="en-US" sz="1100" dirty="0" err="1">
                  <a:solidFill>
                    <a:srgbClr val="404040"/>
                  </a:solidFill>
                </a:rPr>
                <a:t>HIway</a:t>
              </a:r>
              <a:r>
                <a:rPr lang="en-US" sz="1100" dirty="0" smtClean="0">
                  <a:solidFill>
                    <a:srgbClr val="404040"/>
                  </a:solidFill>
                </a:rPr>
                <a:t>.</a:t>
              </a:r>
              <a:endParaRPr lang="en-US" sz="1100" dirty="0">
                <a:solidFill>
                  <a:srgbClr val="404040"/>
                </a:solidFill>
              </a:endParaRPr>
            </a:p>
            <a:p>
              <a:endParaRPr lang="en-US" sz="1100" dirty="0"/>
            </a:p>
          </p:txBody>
        </p:sp>
        <p:sp>
          <p:nvSpPr>
            <p:cNvPr id="6" name="Rectangle 10"/>
            <p:cNvSpPr>
              <a:spLocks noChangeArrowheads="1"/>
            </p:cNvSpPr>
            <p:nvPr/>
          </p:nvSpPr>
          <p:spPr bwMode="auto">
            <a:xfrm>
              <a:off x="5334000" y="1879600"/>
              <a:ext cx="76835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STORY</a:t>
              </a:r>
              <a:endParaRPr lang="en-US" sz="1100" dirty="0"/>
            </a:p>
          </p:txBody>
        </p:sp>
      </p:grpSp>
      <p:sp>
        <p:nvSpPr>
          <p:cNvPr id="7" name="Line 11"/>
          <p:cNvSpPr>
            <a:spLocks noChangeShapeType="1"/>
          </p:cNvSpPr>
          <p:nvPr/>
        </p:nvSpPr>
        <p:spPr bwMode="auto">
          <a:xfrm>
            <a:off x="4876800" y="1905000"/>
            <a:ext cx="0" cy="4267200"/>
          </a:xfrm>
          <a:prstGeom prst="line">
            <a:avLst/>
          </a:prstGeom>
          <a:noFill/>
          <a:ln w="38100" cap="rnd">
            <a:solidFill>
              <a:srgbClr val="F37E2D"/>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nvGrpSpPr>
          <p:cNvPr id="8" name="Group 7"/>
          <p:cNvGrpSpPr/>
          <p:nvPr/>
        </p:nvGrpSpPr>
        <p:grpSpPr>
          <a:xfrm>
            <a:off x="762000" y="4267200"/>
            <a:ext cx="3897630" cy="965031"/>
            <a:chOff x="762000" y="4038600"/>
            <a:chExt cx="3897630" cy="965031"/>
          </a:xfrm>
        </p:grpSpPr>
        <p:sp>
          <p:nvSpPr>
            <p:cNvPr id="9" name="Rectangle 7"/>
            <p:cNvSpPr>
              <a:spLocks noChangeArrowheads="1"/>
            </p:cNvSpPr>
            <p:nvPr/>
          </p:nvSpPr>
          <p:spPr bwMode="auto">
            <a:xfrm>
              <a:off x="773430" y="4495800"/>
              <a:ext cx="3886200" cy="50783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lIns="0" tIns="0" rIns="0" bIns="0">
              <a:spAutoFit/>
            </a:bodyPr>
            <a:lstStyle/>
            <a:p>
              <a:pPr marL="285750" indent="-285750">
                <a:buFont typeface="Arial" panose="020B0604020202020204" pitchFamily="34" charset="0"/>
                <a:buChar char="•"/>
              </a:pPr>
              <a:r>
                <a:rPr lang="en-US" sz="1100" dirty="0" smtClean="0">
                  <a:solidFill>
                    <a:srgbClr val="404040"/>
                  </a:solidFill>
                </a:rPr>
                <a:t>Hospital ER / Inpatient;</a:t>
              </a:r>
              <a:endParaRPr lang="en-US" sz="1100" dirty="0">
                <a:solidFill>
                  <a:srgbClr val="404040"/>
                </a:solidFill>
              </a:endParaRPr>
            </a:p>
            <a:p>
              <a:pPr marL="285750" indent="-285750">
                <a:buFont typeface="Arial" panose="020B0604020202020204" pitchFamily="34" charset="0"/>
                <a:buChar char="•"/>
              </a:pPr>
              <a:r>
                <a:rPr lang="en-US" sz="1100" dirty="0">
                  <a:solidFill>
                    <a:srgbClr val="404040"/>
                  </a:solidFill>
                </a:rPr>
                <a:t>Substance Abuse Treatment </a:t>
              </a:r>
              <a:r>
                <a:rPr lang="en-US" sz="1100" dirty="0" smtClean="0">
                  <a:solidFill>
                    <a:srgbClr val="404040"/>
                  </a:solidFill>
                </a:rPr>
                <a:t>Centers; </a:t>
              </a:r>
              <a:endParaRPr lang="en-US" sz="1100" dirty="0">
                <a:solidFill>
                  <a:srgbClr val="404040"/>
                </a:solidFill>
              </a:endParaRPr>
            </a:p>
            <a:p>
              <a:pPr marL="285750" indent="-285750">
                <a:buFont typeface="Arial" panose="020B0604020202020204" pitchFamily="34" charset="0"/>
                <a:buChar char="•"/>
              </a:pPr>
              <a:r>
                <a:rPr lang="en-US" sz="1100" dirty="0" smtClean="0">
                  <a:solidFill>
                    <a:srgbClr val="404040"/>
                  </a:solidFill>
                </a:rPr>
                <a:t>Community Health Centers.</a:t>
              </a:r>
              <a:endParaRPr lang="en-US" sz="1100" dirty="0">
                <a:solidFill>
                  <a:srgbClr val="404040"/>
                </a:solidFill>
              </a:endParaRPr>
            </a:p>
          </p:txBody>
        </p:sp>
        <p:sp>
          <p:nvSpPr>
            <p:cNvPr id="11" name="Rectangle 12"/>
            <p:cNvSpPr>
              <a:spLocks noChangeArrowheads="1"/>
            </p:cNvSpPr>
            <p:nvPr/>
          </p:nvSpPr>
          <p:spPr bwMode="auto">
            <a:xfrm>
              <a:off x="762000" y="4038600"/>
              <a:ext cx="27432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TRADING </a:t>
              </a:r>
              <a:r>
                <a:rPr lang="en-US" sz="1100" dirty="0" smtClean="0">
                  <a:solidFill>
                    <a:schemeClr val="bg1"/>
                  </a:solidFill>
                </a:rPr>
                <a:t>PARTNERS AND SYSTEMS</a:t>
              </a:r>
              <a:endParaRPr lang="en-US" sz="1100" dirty="0"/>
            </a:p>
          </p:txBody>
        </p:sp>
      </p:grpSp>
      <p:grpSp>
        <p:nvGrpSpPr>
          <p:cNvPr id="4" name="Group 3"/>
          <p:cNvGrpSpPr/>
          <p:nvPr/>
        </p:nvGrpSpPr>
        <p:grpSpPr>
          <a:xfrm>
            <a:off x="762000" y="2754630"/>
            <a:ext cx="3897630" cy="1422080"/>
            <a:chOff x="762000" y="2971800"/>
            <a:chExt cx="3897630" cy="1422080"/>
          </a:xfrm>
        </p:grpSpPr>
        <p:sp>
          <p:nvSpPr>
            <p:cNvPr id="10" name="Rectangle 9"/>
            <p:cNvSpPr>
              <a:spLocks noChangeArrowheads="1"/>
            </p:cNvSpPr>
            <p:nvPr/>
          </p:nvSpPr>
          <p:spPr bwMode="auto">
            <a:xfrm>
              <a:off x="777875" y="3429000"/>
              <a:ext cx="3881755" cy="96488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a:lnSpc>
                  <a:spcPct val="95000"/>
                </a:lnSpc>
              </a:pPr>
              <a:r>
                <a:rPr lang="en-US" sz="1100" dirty="0">
                  <a:solidFill>
                    <a:srgbClr val="404040"/>
                  </a:solidFill>
                </a:rPr>
                <a:t>Prompt, accurate assessment and coordination of care for patient with co-occurring medical and behavioral health condition. Sharing of pertinent information on treatment and medication status, discharge summaries and care plans in order to attain better patient outcomes and reduce costly readmissions.</a:t>
              </a:r>
            </a:p>
          </p:txBody>
        </p:sp>
        <p:sp>
          <p:nvSpPr>
            <p:cNvPr id="12" name="Rectangle 13"/>
            <p:cNvSpPr>
              <a:spLocks noChangeArrowheads="1"/>
            </p:cNvSpPr>
            <p:nvPr/>
          </p:nvSpPr>
          <p:spPr bwMode="auto">
            <a:xfrm>
              <a:off x="762000" y="2971800"/>
              <a:ext cx="660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GOAL</a:t>
              </a:r>
              <a:endParaRPr lang="en-US" sz="1100" dirty="0"/>
            </a:p>
          </p:txBody>
        </p:sp>
      </p:grpSp>
      <p:grpSp>
        <p:nvGrpSpPr>
          <p:cNvPr id="17" name="Group 16"/>
          <p:cNvGrpSpPr/>
          <p:nvPr/>
        </p:nvGrpSpPr>
        <p:grpSpPr>
          <a:xfrm>
            <a:off x="762000" y="5402580"/>
            <a:ext cx="3897630" cy="806212"/>
            <a:chOff x="762000" y="5402580"/>
            <a:chExt cx="3897630" cy="806212"/>
          </a:xfrm>
        </p:grpSpPr>
        <p:sp>
          <p:nvSpPr>
            <p:cNvPr id="13" name="Rectangle 14"/>
            <p:cNvSpPr>
              <a:spLocks noChangeArrowheads="1"/>
            </p:cNvSpPr>
            <p:nvPr/>
          </p:nvSpPr>
          <p:spPr bwMode="auto">
            <a:xfrm>
              <a:off x="762000" y="5402580"/>
              <a:ext cx="1676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DATA TO EXCHANGE</a:t>
              </a:r>
              <a:endParaRPr lang="en-US" sz="1100" dirty="0"/>
            </a:p>
          </p:txBody>
        </p:sp>
        <p:sp>
          <p:nvSpPr>
            <p:cNvPr id="14" name="Rectangle 15"/>
            <p:cNvSpPr>
              <a:spLocks noChangeArrowheads="1"/>
            </p:cNvSpPr>
            <p:nvPr/>
          </p:nvSpPr>
          <p:spPr bwMode="auto">
            <a:xfrm>
              <a:off x="773430" y="5839460"/>
              <a:ext cx="3886200" cy="36933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r>
                <a:rPr lang="en-US" sz="1200" dirty="0">
                  <a:solidFill>
                    <a:srgbClr val="404040"/>
                  </a:solidFill>
                </a:rPr>
                <a:t>Standardized Clinical Documentation and data sets in Acute Care Checklist and CCD/Transition of Care </a:t>
              </a:r>
              <a:r>
                <a:rPr lang="en-US" sz="1200" dirty="0" smtClean="0">
                  <a:solidFill>
                    <a:srgbClr val="404040"/>
                  </a:solidFill>
                </a:rPr>
                <a:t>Forms.</a:t>
              </a:r>
              <a:endParaRPr lang="en-US" sz="1200" dirty="0">
                <a:solidFill>
                  <a:srgbClr val="404040"/>
                </a:solidFill>
              </a:endParaRPr>
            </a:p>
          </p:txBody>
        </p:sp>
      </p:grpSp>
      <p:grpSp>
        <p:nvGrpSpPr>
          <p:cNvPr id="3" name="Group 2"/>
          <p:cNvGrpSpPr/>
          <p:nvPr/>
        </p:nvGrpSpPr>
        <p:grpSpPr>
          <a:xfrm>
            <a:off x="762000" y="1905000"/>
            <a:ext cx="3897630" cy="618013"/>
            <a:chOff x="762000" y="1905000"/>
            <a:chExt cx="3897630" cy="618013"/>
          </a:xfrm>
        </p:grpSpPr>
        <p:sp>
          <p:nvSpPr>
            <p:cNvPr id="15" name="Rectangle 17"/>
            <p:cNvSpPr>
              <a:spLocks noChangeArrowheads="1"/>
            </p:cNvSpPr>
            <p:nvPr/>
          </p:nvSpPr>
          <p:spPr bwMode="auto">
            <a:xfrm>
              <a:off x="762000" y="1905000"/>
              <a:ext cx="13716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smtClean="0">
                  <a:solidFill>
                    <a:schemeClr val="bg1"/>
                  </a:solidFill>
                </a:rPr>
                <a:t>ORGANIZATION</a:t>
              </a:r>
              <a:endParaRPr lang="en-US" sz="1100" dirty="0"/>
            </a:p>
          </p:txBody>
        </p:sp>
        <p:sp>
          <p:nvSpPr>
            <p:cNvPr id="16" name="Rectangle 18"/>
            <p:cNvSpPr>
              <a:spLocks noChangeArrowheads="1"/>
            </p:cNvSpPr>
            <p:nvPr/>
          </p:nvSpPr>
          <p:spPr bwMode="auto">
            <a:xfrm>
              <a:off x="773430" y="2362200"/>
              <a:ext cx="3886200" cy="1608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a:lnSpc>
                  <a:spcPct val="95000"/>
                </a:lnSpc>
              </a:pPr>
              <a:r>
                <a:rPr lang="en-US" sz="1100" dirty="0">
                  <a:solidFill>
                    <a:srgbClr val="404040"/>
                  </a:solidFill>
                </a:rPr>
                <a:t>Regional Health Care Organization.</a:t>
              </a:r>
            </a:p>
          </p:txBody>
        </p:sp>
      </p:grpSp>
      <p:pic>
        <p:nvPicPr>
          <p:cNvPr id="22" name="Picture 21"/>
          <p:cNvPicPr>
            <a:picLocks noChangeAspect="1"/>
          </p:cNvPicPr>
          <p:nvPr/>
        </p:nvPicPr>
        <p:blipFill>
          <a:blip r:embed="rId3"/>
          <a:srcRect r="-38" b="9999"/>
          <a:stretch>
            <a:fillRect/>
          </a:stretch>
        </p:blipFill>
        <p:spPr>
          <a:xfrm>
            <a:off x="4" y="788670"/>
            <a:ext cx="9159246" cy="45720"/>
          </a:xfrm>
          <a:prstGeom prst="rect">
            <a:avLst/>
          </a:prstGeom>
          <a:effectLst/>
        </p:spPr>
      </p:pic>
      <p:sp>
        <p:nvSpPr>
          <p:cNvPr id="24" name="TextBox 23"/>
          <p:cNvSpPr txBox="1"/>
          <p:nvPr/>
        </p:nvSpPr>
        <p:spPr>
          <a:xfrm>
            <a:off x="0" y="872391"/>
            <a:ext cx="9144000" cy="646331"/>
          </a:xfrm>
          <a:prstGeom prst="rect">
            <a:avLst/>
          </a:prstGeom>
          <a:noFill/>
        </p:spPr>
        <p:txBody>
          <a:bodyPr wrap="square" rtlCol="0">
            <a:spAutoFit/>
          </a:bodyPr>
          <a:lstStyle/>
          <a:p>
            <a:pPr algn="ctr"/>
            <a:r>
              <a:rPr lang="en-US" b="1" dirty="0">
                <a:solidFill>
                  <a:srgbClr val="F48228"/>
                </a:solidFill>
              </a:rPr>
              <a:t>TRANSITION AND COORDINATION OF CARE FOR CO-OCCURING </a:t>
            </a:r>
            <a:br>
              <a:rPr lang="en-US" b="1" dirty="0">
                <a:solidFill>
                  <a:srgbClr val="F48228"/>
                </a:solidFill>
              </a:rPr>
            </a:br>
            <a:r>
              <a:rPr lang="en-US" b="1" dirty="0">
                <a:solidFill>
                  <a:srgbClr val="F48228"/>
                </a:solidFill>
              </a:rPr>
              <a:t>ACUTE MEDICAL AND BEHAVIORAL HEALTH CONDITIONS</a:t>
            </a:r>
          </a:p>
        </p:txBody>
      </p:sp>
      <p:sp>
        <p:nvSpPr>
          <p:cNvPr id="25" name="TextBox 24"/>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4"/>
              </a:rPr>
              <a:t>mehi.masstech.org/Icons</a:t>
            </a:r>
            <a:r>
              <a:rPr lang="en-US" sz="900" dirty="0" smtClean="0"/>
              <a:t> </a:t>
            </a:r>
            <a:endParaRPr lang="en-US" sz="900" dirty="0"/>
          </a:p>
        </p:txBody>
      </p:sp>
      <p:sp>
        <p:nvSpPr>
          <p:cNvPr id="28" name="TextBox 27"/>
          <p:cNvSpPr txBox="1"/>
          <p:nvPr/>
        </p:nvSpPr>
        <p:spPr>
          <a:xfrm>
            <a:off x="3097531" y="0"/>
            <a:ext cx="2971800"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CARE COORDINATION</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17562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HI-template-setup">
  <a:themeElements>
    <a:clrScheme name="Custom 4">
      <a:dk1>
        <a:srgbClr val="404040"/>
      </a:dk1>
      <a:lt1>
        <a:srgbClr val="FFFFFF"/>
      </a:lt1>
      <a:dk2>
        <a:srgbClr val="464646"/>
      </a:dk2>
      <a:lt2>
        <a:srgbClr val="95979A"/>
      </a:lt2>
      <a:accent1>
        <a:srgbClr val="567ABD"/>
      </a:accent1>
      <a:accent2>
        <a:srgbClr val="F48228"/>
      </a:accent2>
      <a:accent3>
        <a:srgbClr val="1F3368"/>
      </a:accent3>
      <a:accent4>
        <a:srgbClr val="838BB4"/>
      </a:accent4>
      <a:accent5>
        <a:srgbClr val="1968B3"/>
      </a:accent5>
      <a:accent6>
        <a:srgbClr val="FFFFFF"/>
      </a:accent6>
      <a:hlink>
        <a:srgbClr val="F48228"/>
      </a:hlink>
      <a:folHlink>
        <a:srgbClr val="1968B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MeHI-template-setup.thmx</Template>
  <TotalTime>16310</TotalTime>
  <Words>318</Words>
  <Application>Microsoft Office PowerPoint</Application>
  <PresentationFormat>On-screen Show (4:3)</PresentationFormat>
  <Paragraphs>42</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ＭＳ Ｐゴシック</vt:lpstr>
      <vt:lpstr>Arial</vt:lpstr>
      <vt:lpstr>Calibri</vt:lpstr>
      <vt:lpstr>Georgia</vt:lpstr>
      <vt:lpstr>Verdana</vt:lpstr>
      <vt:lpstr>Wingdings</vt:lpstr>
      <vt:lpstr>MeHI-template-setup</vt:lpstr>
      <vt:lpstr>PowerPoint Presentation</vt:lpstr>
      <vt:lpstr>PowerPoint Presentation</vt:lpstr>
    </vt:vector>
  </TitlesOfParts>
  <Company>HCI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Julie Tallman</dc:creator>
  <cp:lastModifiedBy>Rik Kerstens</cp:lastModifiedBy>
  <cp:revision>128</cp:revision>
  <cp:lastPrinted>2015-11-30T17:09:42Z</cp:lastPrinted>
  <dcterms:created xsi:type="dcterms:W3CDTF">2013-12-19T15:33:57Z</dcterms:created>
  <dcterms:modified xsi:type="dcterms:W3CDTF">2020-09-10T11:44:15Z</dcterms:modified>
</cp:coreProperties>
</file>